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3"/>
  </p:notesMasterIdLst>
  <p:sldIdLst>
    <p:sldId id="256" r:id="rId2"/>
    <p:sldId id="383" r:id="rId3"/>
    <p:sldId id="258" r:id="rId4"/>
    <p:sldId id="259" r:id="rId5"/>
    <p:sldId id="260" r:id="rId6"/>
    <p:sldId id="318" r:id="rId7"/>
    <p:sldId id="261" r:id="rId8"/>
    <p:sldId id="309" r:id="rId9"/>
    <p:sldId id="310" r:id="rId10"/>
    <p:sldId id="311" r:id="rId11"/>
    <p:sldId id="265" r:id="rId12"/>
    <p:sldId id="288" r:id="rId13"/>
    <p:sldId id="316" r:id="rId14"/>
    <p:sldId id="317" r:id="rId15"/>
    <p:sldId id="289" r:id="rId16"/>
    <p:sldId id="327" r:id="rId17"/>
    <p:sldId id="320" r:id="rId18"/>
    <p:sldId id="290" r:id="rId19"/>
    <p:sldId id="291" r:id="rId20"/>
    <p:sldId id="292" r:id="rId21"/>
    <p:sldId id="322" r:id="rId22"/>
    <p:sldId id="293" r:id="rId23"/>
    <p:sldId id="294" r:id="rId24"/>
    <p:sldId id="295" r:id="rId25"/>
    <p:sldId id="296" r:id="rId26"/>
    <p:sldId id="297" r:id="rId27"/>
    <p:sldId id="298" r:id="rId28"/>
    <p:sldId id="321" r:id="rId29"/>
    <p:sldId id="299" r:id="rId30"/>
    <p:sldId id="300" r:id="rId31"/>
    <p:sldId id="301" r:id="rId32"/>
    <p:sldId id="302" r:id="rId33"/>
    <p:sldId id="323" r:id="rId34"/>
    <p:sldId id="303" r:id="rId35"/>
    <p:sldId id="304" r:id="rId36"/>
    <p:sldId id="306" r:id="rId37"/>
    <p:sldId id="324" r:id="rId38"/>
    <p:sldId id="379" r:id="rId39"/>
    <p:sldId id="325" r:id="rId40"/>
    <p:sldId id="326" r:id="rId41"/>
    <p:sldId id="347" r:id="rId42"/>
    <p:sldId id="328" r:id="rId43"/>
    <p:sldId id="380" r:id="rId44"/>
    <p:sldId id="329" r:id="rId45"/>
    <p:sldId id="330" r:id="rId46"/>
    <p:sldId id="331" r:id="rId47"/>
    <p:sldId id="381" r:id="rId48"/>
    <p:sldId id="332" r:id="rId49"/>
    <p:sldId id="384" r:id="rId50"/>
    <p:sldId id="333" r:id="rId51"/>
    <p:sldId id="334" r:id="rId52"/>
    <p:sldId id="346" r:id="rId53"/>
    <p:sldId id="336" r:id="rId54"/>
    <p:sldId id="337" r:id="rId55"/>
    <p:sldId id="338" r:id="rId56"/>
    <p:sldId id="339" r:id="rId57"/>
    <p:sldId id="382" r:id="rId58"/>
    <p:sldId id="340" r:id="rId59"/>
    <p:sldId id="341" r:id="rId60"/>
    <p:sldId id="342" r:id="rId61"/>
    <p:sldId id="343" r:id="rId62"/>
    <p:sldId id="344" r:id="rId63"/>
    <p:sldId id="345" r:id="rId64"/>
    <p:sldId id="378" r:id="rId65"/>
    <p:sldId id="369" r:id="rId66"/>
    <p:sldId id="370" r:id="rId67"/>
    <p:sldId id="371" r:id="rId68"/>
    <p:sldId id="372" r:id="rId69"/>
    <p:sldId id="373" r:id="rId70"/>
    <p:sldId id="374" r:id="rId71"/>
    <p:sldId id="375" r:id="rId72"/>
    <p:sldId id="376" r:id="rId73"/>
    <p:sldId id="377" r:id="rId74"/>
    <p:sldId id="368" r:id="rId75"/>
    <p:sldId id="349" r:id="rId76"/>
    <p:sldId id="352" r:id="rId77"/>
    <p:sldId id="353" r:id="rId78"/>
    <p:sldId id="354" r:id="rId79"/>
    <p:sldId id="355" r:id="rId80"/>
    <p:sldId id="356" r:id="rId81"/>
    <p:sldId id="357" r:id="rId82"/>
    <p:sldId id="358" r:id="rId83"/>
    <p:sldId id="359" r:id="rId84"/>
    <p:sldId id="360" r:id="rId85"/>
    <p:sldId id="361" r:id="rId86"/>
    <p:sldId id="362" r:id="rId87"/>
    <p:sldId id="363" r:id="rId88"/>
    <p:sldId id="364" r:id="rId89"/>
    <p:sldId id="365" r:id="rId90"/>
    <p:sldId id="366" r:id="rId91"/>
    <p:sldId id="367" r:id="rId92"/>
    <p:sldId id="276" r:id="rId93"/>
    <p:sldId id="275" r:id="rId94"/>
    <p:sldId id="277" r:id="rId95"/>
    <p:sldId id="307" r:id="rId96"/>
    <p:sldId id="312" r:id="rId97"/>
    <p:sldId id="314" r:id="rId98"/>
    <p:sldId id="315" r:id="rId99"/>
    <p:sldId id="285" r:id="rId100"/>
    <p:sldId id="286" r:id="rId101"/>
    <p:sldId id="287" r:id="rId10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32787"/>
    <p:restoredTop sz="90929"/>
  </p:normalViewPr>
  <p:slideViewPr>
    <p:cSldViewPr snapToGrid="0">
      <p:cViewPr>
        <p:scale>
          <a:sx n="100" d="100"/>
          <a:sy n="100" d="100"/>
        </p:scale>
        <p:origin x="-2416" y="128"/>
      </p:cViewPr>
      <p:guideLst>
        <p:guide orient="horz" pos="2086"/>
        <p:guide pos="2880"/>
      </p:guideLst>
    </p:cSldViewPr>
  </p:slideViewPr>
  <p:sorterViewPr>
    <p:cViewPr>
      <p:scale>
        <a:sx n="145" d="100"/>
        <a:sy n="14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notesMaster" Target="notesMasters/notesMaster1.xml"/><Relationship Id="rId104" Type="http://schemas.openxmlformats.org/officeDocument/2006/relationships/printerSettings" Target="printerSettings/printerSettings1.bin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0233A9-16DF-0144-A34F-0A9BF030A2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310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A1952C-31BA-3A49-AA87-3A9CC4B6F723}" type="slidenum">
              <a:rPr lang="en-US"/>
              <a:pPr/>
              <a:t>72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9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0CB5D-850E-ED4F-903D-5DE4573BA2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4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04FF3-3050-8F4D-B3AA-771A624741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2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0A19A-B265-EF47-9663-1C63B1A84C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8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73C02-B19E-784F-BCB2-C7A76844BC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00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8D88B-92FC-AA4E-B0CD-BDFC66889C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8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0192C-529E-5145-94B4-36EB8122EF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60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19289-C7C2-BB4A-BD82-6BF608F643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41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9ED60-B669-AE4A-9F94-4FA1E3B576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7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4C45F-BB21-7C48-8055-4B3152B69A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01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F0698-31DB-5540-ADAE-5E59FE8911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64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595B6-2906-9949-A6BA-BE871747AC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AC8BF3C-4F6D-6B45-8933-9E1A4AE55F4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Relationship Id="rId3" Type="http://schemas.openxmlformats.org/officeDocument/2006/relationships/image" Target="../media/image11.gi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3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file://localhost/Users/halfon/Desktop/courses/BCH512/wt-lat.mov" TargetMode="External"/><Relationship Id="rId2" Type="http://schemas.openxmlformats.org/officeDocument/2006/relationships/video" Target="file://localhost/Users/halfon/Desktop/courses/BCH512/wt-lat.mov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cbi.nlm.nih.gov/pubmed/19540119?ordinalpos=1&amp;itool=EntrezSystem2.PEntrez.Pubmed.Pubmed_ResultsPanel.Pubmed_DefaultReportPanel.Pubmed_RVDocSum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7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2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5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63.png"/><Relationship Id="rId5" Type="http://schemas.openxmlformats.org/officeDocument/2006/relationships/image" Target="../media/image78.png"/><Relationship Id="rId6" Type="http://schemas.openxmlformats.org/officeDocument/2006/relationships/image" Target="../media/image60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4.png"/><Relationship Id="rId5" Type="http://schemas.openxmlformats.org/officeDocument/2006/relationships/image" Target="../media/image78.png"/><Relationship Id="rId6" Type="http://schemas.openxmlformats.org/officeDocument/2006/relationships/image" Target="../media/image38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78.png"/><Relationship Id="rId5" Type="http://schemas.openxmlformats.org/officeDocument/2006/relationships/image" Target="../media/image25.png"/><Relationship Id="rId6" Type="http://schemas.openxmlformats.org/officeDocument/2006/relationships/image" Target="../media/image54.png"/><Relationship Id="rId7" Type="http://schemas.openxmlformats.org/officeDocument/2006/relationships/image" Target="../media/image49.jpe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Relationship Id="rId3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.be/9k_oKK4Teco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716410" y="1422930"/>
            <a:ext cx="776979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Calibri"/>
                <a:cs typeface="Calibri"/>
              </a:rPr>
              <a:t>Segmentation and patterning in </a:t>
            </a:r>
            <a:r>
              <a:rPr lang="en-US" sz="3200" b="1" i="1">
                <a:latin typeface="Calibri"/>
                <a:cs typeface="Calibri"/>
              </a:rPr>
              <a:t>Drosophila</a:t>
            </a:r>
          </a:p>
          <a:p>
            <a:pPr algn="ctr">
              <a:spcBef>
                <a:spcPct val="50000"/>
              </a:spcBef>
            </a:pPr>
            <a:endParaRPr lang="en-US" sz="3200" b="1" i="1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b="1" i="1">
                <a:latin typeface="Calibri"/>
                <a:cs typeface="Calibri"/>
              </a:rPr>
              <a:t>BCH 512 Developmental Genomics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8819" y="6330462"/>
            <a:ext cx="7965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Figures drawn primarily from Gilbert </a:t>
            </a:r>
            <a:r>
              <a:rPr lang="en-US" sz="1400" i="1"/>
              <a:t>“Developmental Biology”</a:t>
            </a:r>
            <a:r>
              <a:rPr lang="en-US" sz="1400"/>
              <a:t> and Wolpert </a:t>
            </a:r>
            <a:r>
              <a:rPr lang="en-US" sz="1400" i="1"/>
              <a:t>“Principles of Development”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8769" y="182358"/>
            <a:ext cx="7346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The oocyte has an intrinsic polarity, specified by the position of the nucleus</a:t>
            </a:r>
            <a:endParaRPr lang="en-US" i="1"/>
          </a:p>
        </p:txBody>
      </p:sp>
      <p:pic>
        <p:nvPicPr>
          <p:cNvPr id="2" name="Picture 1" descr="fig051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1" y="1063968"/>
            <a:ext cx="5492274" cy="5540033"/>
          </a:xfrm>
          <a:prstGeom prst="rect">
            <a:avLst/>
          </a:prstGeom>
        </p:spPr>
      </p:pic>
      <p:pic>
        <p:nvPicPr>
          <p:cNvPr id="5" name="Picture 4" descr="fig051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22" y="5014873"/>
            <a:ext cx="2991216" cy="14132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9231" y="1966873"/>
            <a:ext cx="6496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(TGF</a:t>
            </a:r>
            <a:r>
              <a:rPr lang="en-US" sz="1100" b="1">
                <a:latin typeface="Symbol" charset="2"/>
                <a:cs typeface="Symbol" charset="2"/>
              </a:rPr>
              <a:t>a</a:t>
            </a:r>
            <a:r>
              <a:rPr lang="en-US" sz="1100" b="1">
                <a:latin typeface="Arial"/>
                <a:cs typeface="Arial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3579" y="2360247"/>
            <a:ext cx="717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(EGF-R)</a:t>
            </a:r>
          </a:p>
        </p:txBody>
      </p:sp>
    </p:spTree>
    <p:extLst>
      <p:ext uri="{BB962C8B-B14F-4D97-AF65-F5344CB8AC3E}">
        <p14:creationId xmlns:p14="http://schemas.microsoft.com/office/powerpoint/2010/main" val="128153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sz="2800"/>
              <a:t>The termini are determined by localized activation of the Torso receptor tyrosine kinase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1600200"/>
            <a:ext cx="5932487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127125" y="5386388"/>
            <a:ext cx="304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i="1"/>
              <a:t>repressed by Bicoid in anterior</a:t>
            </a:r>
          </a:p>
        </p:txBody>
      </p:sp>
      <p:sp>
        <p:nvSpPr>
          <p:cNvPr id="72709" name="Freeform 5"/>
          <p:cNvSpPr>
            <a:spLocks/>
          </p:cNvSpPr>
          <p:nvPr/>
        </p:nvSpPr>
        <p:spPr bwMode="auto">
          <a:xfrm>
            <a:off x="3505200" y="4191000"/>
            <a:ext cx="1447800" cy="1371600"/>
          </a:xfrm>
          <a:custGeom>
            <a:avLst/>
            <a:gdLst>
              <a:gd name="T0" fmla="*/ 528 w 976"/>
              <a:gd name="T1" fmla="*/ 864 h 864"/>
              <a:gd name="T2" fmla="*/ 816 w 976"/>
              <a:gd name="T3" fmla="*/ 768 h 864"/>
              <a:gd name="T4" fmla="*/ 912 w 976"/>
              <a:gd name="T5" fmla="*/ 336 h 864"/>
              <a:gd name="T6" fmla="*/ 432 w 976"/>
              <a:gd name="T7" fmla="*/ 48 h 864"/>
              <a:gd name="T8" fmla="*/ 0 w 976"/>
              <a:gd name="T9" fmla="*/ 48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6" h="864">
                <a:moveTo>
                  <a:pt x="528" y="864"/>
                </a:moveTo>
                <a:cubicBezTo>
                  <a:pt x="640" y="860"/>
                  <a:pt x="752" y="856"/>
                  <a:pt x="816" y="768"/>
                </a:cubicBezTo>
                <a:cubicBezTo>
                  <a:pt x="880" y="680"/>
                  <a:pt x="976" y="456"/>
                  <a:pt x="912" y="336"/>
                </a:cubicBezTo>
                <a:cubicBezTo>
                  <a:pt x="848" y="216"/>
                  <a:pt x="584" y="96"/>
                  <a:pt x="432" y="48"/>
                </a:cubicBezTo>
                <a:cubicBezTo>
                  <a:pt x="280" y="0"/>
                  <a:pt x="72" y="48"/>
                  <a:pt x="0" y="4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61435" y="2194820"/>
            <a:ext cx="1146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(Cic/Gro)</a:t>
            </a:r>
          </a:p>
        </p:txBody>
      </p:sp>
    </p:spTree>
    <p:extLst>
      <p:ext uri="{BB962C8B-B14F-4D97-AF65-F5344CB8AC3E}">
        <p14:creationId xmlns:p14="http://schemas.microsoft.com/office/powerpoint/2010/main" val="171001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332153" y="222746"/>
            <a:ext cx="8486205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alibri"/>
                <a:cs typeface="Calibri"/>
              </a:rPr>
              <a:t>Key concepts in terminal patterning</a:t>
            </a:r>
          </a:p>
          <a:p>
            <a:pPr>
              <a:spcBef>
                <a:spcPct val="50000"/>
              </a:spcBef>
            </a:pPr>
            <a:r>
              <a:rPr lang="en-US" i="1">
                <a:solidFill>
                  <a:srgbClr val="000000"/>
                </a:solidFill>
                <a:latin typeface="Calibri"/>
                <a:cs typeface="Calibri"/>
              </a:rPr>
              <a:t>• </a:t>
            </a:r>
            <a:r>
              <a:rPr lang="en-US" i="1">
                <a:solidFill>
                  <a:srgbClr val="0000FF"/>
                </a:solidFill>
                <a:latin typeface="Calibri"/>
                <a:cs typeface="Calibri"/>
              </a:rPr>
              <a:t>Local</a:t>
            </a:r>
            <a:r>
              <a:rPr lang="en-US" sz="2400" i="1">
                <a:solidFill>
                  <a:srgbClr val="0000FF"/>
                </a:solidFill>
                <a:latin typeface="Calibri"/>
                <a:cs typeface="Calibri"/>
              </a:rPr>
              <a:t> activation </a:t>
            </a:r>
            <a:r>
              <a:rPr lang="en-US" sz="2400" i="1">
                <a:latin typeface="Calibri"/>
                <a:cs typeface="Calibri"/>
              </a:rPr>
              <a:t>of a</a:t>
            </a:r>
            <a:r>
              <a:rPr lang="en-US" sz="2400" i="1">
                <a:solidFill>
                  <a:srgbClr val="0000FF"/>
                </a:solidFill>
                <a:latin typeface="Calibri"/>
                <a:cs typeface="Calibri"/>
              </a:rPr>
              <a:t> global receptor 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Calibri"/>
                <a:cs typeface="Calibri"/>
              </a:rPr>
              <a:t>• The end result is a </a:t>
            </a:r>
            <a:r>
              <a:rPr lang="en-US" sz="2400" i="1">
                <a:solidFill>
                  <a:srgbClr val="0000FF"/>
                </a:solidFill>
                <a:latin typeface="Calibri"/>
                <a:cs typeface="Calibri"/>
              </a:rPr>
              <a:t>gradient of signaling</a:t>
            </a:r>
            <a:r>
              <a:rPr lang="en-US" sz="2400">
                <a:latin typeface="Calibri"/>
                <a:cs typeface="Calibri"/>
              </a:rPr>
              <a:t> leading away from the poles—target genes respond to higher or lower levels of MAPK signaling via </a:t>
            </a:r>
            <a:r>
              <a:rPr lang="en-US" sz="2400" i="1">
                <a:solidFill>
                  <a:srgbClr val="0000FF"/>
                </a:solidFill>
                <a:latin typeface="Calibri"/>
                <a:cs typeface="Calibri"/>
              </a:rPr>
              <a:t>relief of repression </a:t>
            </a:r>
            <a:r>
              <a:rPr lang="en-US" sz="2400">
                <a:latin typeface="Calibri"/>
                <a:cs typeface="Calibri"/>
              </a:rPr>
              <a:t>from a global repressor</a:t>
            </a:r>
          </a:p>
          <a:p>
            <a:pPr>
              <a:spcBef>
                <a:spcPct val="50000"/>
              </a:spcBef>
            </a:pPr>
            <a:endParaRPr lang="en-US" sz="2400">
              <a:latin typeface="Calibri"/>
              <a:cs typeface="Calibri"/>
            </a:endParaRPr>
          </a:p>
        </p:txBody>
      </p:sp>
      <p:pic>
        <p:nvPicPr>
          <p:cNvPr id="2" name="Picture 1" descr="fig050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180" y="2943797"/>
            <a:ext cx="219964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02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00100" y="713805"/>
            <a:ext cx="75438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>
                <a:latin typeface="Calibri"/>
                <a:cs typeface="Calibri"/>
              </a:rPr>
              <a:t>Separate groups of genes pattern the A-P axis (anterior, posterior, terminal)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Calibri"/>
                <a:cs typeface="Calibri"/>
              </a:rPr>
              <a:t>the syncytial nature of the embryo is critical here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Calibri"/>
                <a:cs typeface="Calibri"/>
              </a:rPr>
              <a:t>much of the process is driven by RNA localization and repression of translation (leading to protein gradients) 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Calibri"/>
                <a:cs typeface="Calibri"/>
              </a:rPr>
              <a:t>zygotic genes respond to these gradients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66900" y="114300"/>
            <a:ext cx="541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alibri"/>
                <a:cs typeface="Calibri"/>
              </a:rPr>
              <a:t>Anterior-Posterior Axis</a:t>
            </a:r>
          </a:p>
        </p:txBody>
      </p:sp>
      <p:pic>
        <p:nvPicPr>
          <p:cNvPr id="9" name="Picture 4" descr="fig0506.gif                                                    000AD6A6Macintosh HD                   B8AA18DE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5" t="10737" r="1522" b="60618"/>
          <a:stretch/>
        </p:blipFill>
        <p:spPr bwMode="auto">
          <a:xfrm>
            <a:off x="5008357" y="2780973"/>
            <a:ext cx="3024308" cy="121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ig050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40" y="2774461"/>
            <a:ext cx="3875458" cy="3744872"/>
          </a:xfrm>
          <a:prstGeom prst="rect">
            <a:avLst/>
          </a:prstGeom>
        </p:spPr>
      </p:pic>
      <p:pic>
        <p:nvPicPr>
          <p:cNvPr id="12" name="Picture 11" descr="fig0512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6" r="907" b="71359"/>
          <a:stretch/>
        </p:blipFill>
        <p:spPr>
          <a:xfrm>
            <a:off x="5550101" y="4704636"/>
            <a:ext cx="1940821" cy="1586750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 bwMode="auto">
          <a:xfrm>
            <a:off x="5592434" y="3985845"/>
            <a:ext cx="1856154" cy="260512"/>
          </a:xfrm>
          <a:prstGeom prst="leftArrow">
            <a:avLst>
              <a:gd name="adj1" fmla="val 50000"/>
              <a:gd name="adj2" fmla="val 47917"/>
            </a:avLst>
          </a:prstGeom>
          <a:gradFill flip="none" rotWithShape="1">
            <a:gsLst>
              <a:gs pos="100000">
                <a:schemeClr val="accent2"/>
              </a:gs>
              <a:gs pos="32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5385" y="4226820"/>
            <a:ext cx="2670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syncytium allows diffusion/transport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71355" y="6346093"/>
            <a:ext cx="2498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cellularization requires signalling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00100" y="765909"/>
            <a:ext cx="7543800" cy="19177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Calibri"/>
                <a:cs typeface="Calibri"/>
              </a:rPr>
              <a:t>Separate groups of genes pattern the A-P axis (anterior, posterior, terminal)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alibri"/>
                <a:cs typeface="Calibri"/>
              </a:rPr>
              <a:t>the syncytial nature of the embryo is critical here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alibri"/>
                <a:cs typeface="Calibri"/>
              </a:rPr>
              <a:t>much of the process is driven by RNA localization and repression of translation (leading to protein gradients) 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alibri"/>
                <a:cs typeface="Calibri"/>
              </a:rPr>
              <a:t>zygotic genes respond to these gradients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1866900" y="166404"/>
            <a:ext cx="541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alibri"/>
                <a:cs typeface="Calibri"/>
              </a:rPr>
              <a:t>Anterior-Posterior Axis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3436" y="3510410"/>
            <a:ext cx="33345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>
                <a:latin typeface="Arial"/>
                <a:cs typeface="Arial"/>
              </a:rPr>
              <a:t>Anterior group genes:</a:t>
            </a:r>
          </a:p>
          <a:p>
            <a:r>
              <a:rPr lang="en-US" sz="2000" i="1">
                <a:solidFill>
                  <a:srgbClr val="3366FF"/>
                </a:solidFill>
                <a:latin typeface="Arial"/>
                <a:cs typeface="Arial"/>
              </a:rPr>
              <a:t>bicoid (bcd)</a:t>
            </a:r>
          </a:p>
          <a:p>
            <a:r>
              <a:rPr lang="en-US" sz="2000" i="1">
                <a:latin typeface="Arial"/>
                <a:cs typeface="Arial"/>
              </a:rPr>
              <a:t>exuperantia (exu)</a:t>
            </a:r>
          </a:p>
          <a:p>
            <a:r>
              <a:rPr lang="en-US" sz="2000" i="1">
                <a:latin typeface="Arial"/>
                <a:cs typeface="Arial"/>
              </a:rPr>
              <a:t>swallow (swa)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41631" y="3510410"/>
            <a:ext cx="3334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>
                <a:latin typeface="Arial"/>
                <a:cs typeface="Arial"/>
              </a:rPr>
              <a:t>Posterior group genes:</a:t>
            </a:r>
          </a:p>
          <a:p>
            <a:r>
              <a:rPr lang="en-US" sz="2000" i="1">
                <a:solidFill>
                  <a:srgbClr val="3366FF"/>
                </a:solidFill>
                <a:latin typeface="Arial"/>
                <a:cs typeface="Arial"/>
              </a:rPr>
              <a:t>nanos (nos)</a:t>
            </a:r>
          </a:p>
          <a:p>
            <a:r>
              <a:rPr lang="en-US" sz="2000" i="1">
                <a:latin typeface="Arial"/>
                <a:cs typeface="Arial"/>
              </a:rPr>
              <a:t>tudor (tud)</a:t>
            </a:r>
          </a:p>
          <a:p>
            <a:r>
              <a:rPr lang="en-US" sz="2000" i="1">
                <a:latin typeface="Arial"/>
                <a:cs typeface="Arial"/>
              </a:rPr>
              <a:t>oskar (osk)</a:t>
            </a:r>
          </a:p>
          <a:p>
            <a:r>
              <a:rPr lang="en-US" sz="2000" i="1">
                <a:latin typeface="Arial"/>
                <a:cs typeface="Arial"/>
              </a:rPr>
              <a:t>vasa (vas)</a:t>
            </a:r>
          </a:p>
          <a:p>
            <a:r>
              <a:rPr lang="en-US" sz="2000" i="1">
                <a:latin typeface="Arial"/>
                <a:cs typeface="Arial"/>
              </a:rPr>
              <a:t>valois (val)</a:t>
            </a:r>
          </a:p>
          <a:p>
            <a:r>
              <a:rPr lang="en-US" sz="2000" i="1">
                <a:latin typeface="Arial"/>
                <a:cs typeface="Arial"/>
              </a:rPr>
              <a:t>pumilio (pum)</a:t>
            </a:r>
          </a:p>
          <a:p>
            <a:r>
              <a:rPr lang="en-US" sz="2000" i="1">
                <a:solidFill>
                  <a:srgbClr val="3366FF"/>
                </a:solidFill>
                <a:latin typeface="Arial"/>
                <a:cs typeface="Arial"/>
              </a:rPr>
              <a:t>caudal (cad)</a:t>
            </a:r>
          </a:p>
        </p:txBody>
      </p:sp>
    </p:spTree>
    <p:extLst>
      <p:ext uri="{BB962C8B-B14F-4D97-AF65-F5344CB8AC3E}">
        <p14:creationId xmlns:p14="http://schemas.microsoft.com/office/powerpoint/2010/main" val="298631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74813" y="778934"/>
            <a:ext cx="8368974" cy="103814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>
                <a:latin typeface="Calibri"/>
                <a:cs typeface="Calibri"/>
              </a:rPr>
              <a:t>the syncytial nature of the embryo is critical here</a:t>
            </a:r>
          </a:p>
          <a:p>
            <a:pPr>
              <a:lnSpc>
                <a:spcPct val="90000"/>
              </a:lnSpc>
            </a:pPr>
            <a:r>
              <a:rPr lang="en-US" sz="1800">
                <a:latin typeface="Calibri"/>
                <a:cs typeface="Calibri"/>
              </a:rPr>
              <a:t>much of the process is driven by RNA localization and repression of translation (leading to protein gradients)</a:t>
            </a:r>
          </a:p>
        </p:txBody>
      </p:sp>
      <p:pic>
        <p:nvPicPr>
          <p:cNvPr id="74755" name="Picture 3" descr="fig0505.gif                                                    000AD6A6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85" y="1966872"/>
            <a:ext cx="2435225" cy="423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1321288" y="192454"/>
            <a:ext cx="64760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/>
                <a:cs typeface="Calibri"/>
              </a:rPr>
              <a:t>Anterior-Posterior Axis: The Anterior Morphogen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301" y="3354580"/>
            <a:ext cx="5873261" cy="282786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3614618" y="1966872"/>
            <a:ext cx="4624103" cy="1315590"/>
            <a:chOff x="3503897" y="1966872"/>
            <a:chExt cx="4624103" cy="13155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727" t="3441" r="2112" b="53903"/>
            <a:stretch/>
          </p:blipFill>
          <p:spPr>
            <a:xfrm>
              <a:off x="3575539" y="2044222"/>
              <a:ext cx="2322145" cy="103206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647" t="48833" r="20337" b="1067"/>
            <a:stretch/>
          </p:blipFill>
          <p:spPr>
            <a:xfrm>
              <a:off x="6120250" y="2044222"/>
              <a:ext cx="1884005" cy="121219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3503897" y="1966872"/>
              <a:ext cx="4624103" cy="131559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6" name="Rectangle 5"/>
          <p:cNvSpPr/>
          <p:nvPr/>
        </p:nvSpPr>
        <p:spPr bwMode="auto">
          <a:xfrm>
            <a:off x="6610196" y="4764048"/>
            <a:ext cx="1096536" cy="959419"/>
          </a:xfrm>
          <a:prstGeom prst="rect">
            <a:avLst/>
          </a:prstGeom>
          <a:solidFill>
            <a:srgbClr val="F0EE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770129" y="4759814"/>
            <a:ext cx="1096536" cy="959419"/>
          </a:xfrm>
          <a:prstGeom prst="rect">
            <a:avLst/>
          </a:prstGeom>
          <a:solidFill>
            <a:srgbClr val="F0EE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00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fig0506.gif                                                    000AD6A6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72" y="2501900"/>
            <a:ext cx="5419725" cy="338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74813" y="778934"/>
            <a:ext cx="8368974" cy="103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>
                <a:latin typeface="Calibri"/>
                <a:cs typeface="Calibri"/>
              </a:rPr>
              <a:t>the syncytial nature of the embryo is critical here</a:t>
            </a:r>
          </a:p>
          <a:p>
            <a:pPr>
              <a:lnSpc>
                <a:spcPct val="90000"/>
              </a:lnSpc>
            </a:pPr>
            <a:r>
              <a:rPr lang="en-US" sz="1800">
                <a:latin typeface="Calibri"/>
                <a:cs typeface="Calibri"/>
              </a:rPr>
              <a:t>much of the process is driven by RNA localization and repression of translation (leading to protein gradients)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59281" y="146865"/>
            <a:ext cx="68124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/>
                <a:cs typeface="Calibri"/>
              </a:rPr>
              <a:t>Anterior-Posterior Axis: The Posterior Morphogens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41892"/>
          <a:stretch/>
        </p:blipFill>
        <p:spPr>
          <a:xfrm>
            <a:off x="5887588" y="3270802"/>
            <a:ext cx="3014432" cy="132725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284307" y="4272410"/>
            <a:ext cx="89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Cad</a:t>
            </a:r>
          </a:p>
        </p:txBody>
      </p:sp>
    </p:spTree>
    <p:extLst>
      <p:ext uri="{BB962C8B-B14F-4D97-AF65-F5344CB8AC3E}">
        <p14:creationId xmlns:p14="http://schemas.microsoft.com/office/powerpoint/2010/main" val="371497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1504462" y="679288"/>
            <a:ext cx="6128565" cy="105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4488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Calibri"/>
                <a:cs typeface="Calibri"/>
              </a:rPr>
              <a:t>localized RNA </a:t>
            </a:r>
            <a:r>
              <a:rPr lang="en-US" sz="2000" i="1">
                <a:latin typeface="Calibri"/>
                <a:cs typeface="Calibri"/>
              </a:rPr>
              <a:t>(bcd, nos)</a:t>
            </a:r>
          </a:p>
          <a:p>
            <a:pPr marL="344488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Calibri"/>
                <a:cs typeface="Calibri"/>
              </a:rPr>
              <a:t>translation inhibition </a:t>
            </a:r>
            <a:r>
              <a:rPr lang="en-US" sz="2000" i="1">
                <a:latin typeface="Calibri"/>
                <a:cs typeface="Calibri"/>
              </a:rPr>
              <a:t>(cad, hb </a:t>
            </a:r>
            <a:r>
              <a:rPr lang="en-US" sz="2000">
                <a:latin typeface="Calibri"/>
                <a:cs typeface="Calibri"/>
              </a:rPr>
              <a:t>by</a:t>
            </a:r>
            <a:r>
              <a:rPr lang="en-US" sz="2000" i="1">
                <a:latin typeface="Calibri"/>
                <a:cs typeface="Calibri"/>
              </a:rPr>
              <a:t> bcd, nos)</a:t>
            </a:r>
          </a:p>
          <a:p>
            <a:pPr marL="344488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Calibri"/>
                <a:cs typeface="Calibri"/>
              </a:rPr>
              <a:t>morphogen gradients and diffusion/transport</a:t>
            </a:r>
            <a:endParaRPr lang="en-US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40271" y="1901746"/>
            <a:ext cx="6638057" cy="4798946"/>
            <a:chOff x="1061588" y="1719385"/>
            <a:chExt cx="6994769" cy="50789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841"/>
            <a:stretch/>
          </p:blipFill>
          <p:spPr>
            <a:xfrm rot="60000">
              <a:off x="1080480" y="1789336"/>
              <a:ext cx="6875539" cy="500904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1061588" y="1719385"/>
              <a:ext cx="6994769" cy="5060461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29439" y="128323"/>
            <a:ext cx="7665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Calibri"/>
                <a:cs typeface="Calibri"/>
              </a:rPr>
              <a:t>Key concepts in anterior/posterior patterning:</a:t>
            </a:r>
          </a:p>
        </p:txBody>
      </p:sp>
    </p:spTree>
    <p:extLst>
      <p:ext uri="{BB962C8B-B14F-4D97-AF65-F5344CB8AC3E}">
        <p14:creationId xmlns:p14="http://schemas.microsoft.com/office/powerpoint/2010/main" val="542341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5402" r="3725" b="3380"/>
          <a:stretch>
            <a:fillRect/>
          </a:stretch>
        </p:blipFill>
        <p:spPr bwMode="auto">
          <a:xfrm>
            <a:off x="2486818" y="1557745"/>
            <a:ext cx="4208463" cy="4154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654065" y="5436781"/>
            <a:ext cx="1004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cs typeface="+mn-cs"/>
              </a:rPr>
              <a:t>Gore et al. 2005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01705" y="528190"/>
            <a:ext cx="89786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Calibri"/>
                <a:cs typeface="Calibri"/>
              </a:rPr>
              <a:t>Maternal localization of </a:t>
            </a:r>
            <a:r>
              <a:rPr lang="en-US" b="1" i="1">
                <a:latin typeface="Calibri"/>
                <a:cs typeface="Calibri"/>
              </a:rPr>
              <a:t>sqt</a:t>
            </a:r>
            <a:r>
              <a:rPr lang="en-US" b="1">
                <a:latin typeface="Calibri"/>
                <a:cs typeface="Calibri"/>
              </a:rPr>
              <a:t> RNA in zebrafish presages the dorsal axis</a:t>
            </a:r>
          </a:p>
        </p:txBody>
      </p:sp>
    </p:spTree>
    <p:extLst>
      <p:ext uri="{BB962C8B-B14F-4D97-AF65-F5344CB8AC3E}">
        <p14:creationId xmlns:p14="http://schemas.microsoft.com/office/powerpoint/2010/main" val="289312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1025" y="201897"/>
            <a:ext cx="8101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Sequential expression of different sets of genes establishes the body plan along the antero-posterior axis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28492" y="1126719"/>
            <a:ext cx="6010459" cy="5377960"/>
            <a:chOff x="1167972" y="1126719"/>
            <a:chExt cx="6010459" cy="5377960"/>
          </a:xfrm>
        </p:grpSpPr>
        <p:pic>
          <p:nvPicPr>
            <p:cNvPr id="3" name="Picture 2" descr="fig0502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972" y="1126719"/>
              <a:ext cx="4176874" cy="532097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" t="-40" r="76129" b="40"/>
            <a:stretch>
              <a:fillRect/>
            </a:stretch>
          </p:blipFill>
          <p:spPr bwMode="auto">
            <a:xfrm>
              <a:off x="5627096" y="1126719"/>
              <a:ext cx="1551335" cy="5377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782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112346"/>
            <a:ext cx="7772400" cy="762000"/>
          </a:xfrm>
        </p:spPr>
        <p:txBody>
          <a:bodyPr/>
          <a:lstStyle/>
          <a:p>
            <a:r>
              <a:rPr lang="en-US" sz="2800" b="1">
                <a:latin typeface="Calibri"/>
                <a:cs typeface="Calibri"/>
              </a:rPr>
              <a:t>Segmentation I : The power of genetics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-40" r="76129" b="40"/>
          <a:stretch>
            <a:fillRect/>
          </a:stretch>
        </p:blipFill>
        <p:spPr bwMode="auto">
          <a:xfrm rot="-5400000">
            <a:off x="3498687" y="1184998"/>
            <a:ext cx="2286000" cy="792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438400" y="1066800"/>
            <a:ext cx="45720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838200"/>
            <a:ext cx="8343900" cy="128497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Calibri"/>
                <a:cs typeface="Calibri"/>
              </a:rPr>
              <a:t>saturation mutagenesis of </a:t>
            </a:r>
            <a:r>
              <a:rPr lang="en-US" sz="2400" i="1">
                <a:latin typeface="Calibri"/>
                <a:cs typeface="Calibri"/>
              </a:rPr>
              <a:t>Drosophila</a:t>
            </a:r>
            <a:r>
              <a:rPr lang="en-US" sz="2400">
                <a:latin typeface="Calibri"/>
                <a:cs typeface="Calibri"/>
              </a:rPr>
              <a:t> by Nüsslein-Volhard, Wieschaus, et alia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Calibri"/>
                <a:cs typeface="Calibri"/>
              </a:rPr>
              <a:t>scored pattern of larval denticle belts in lethal mutations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666587" y="6074498"/>
            <a:ext cx="1349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anterior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7254712" y="6074498"/>
            <a:ext cx="1349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posterior</a:t>
            </a:r>
          </a:p>
        </p:txBody>
      </p:sp>
      <p:pic>
        <p:nvPicPr>
          <p:cNvPr id="23561" name="Picture 9" descr="fig0233.gif                                                    000AD038Macintosh HD                   B8AA18D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7" b="20322"/>
          <a:stretch>
            <a:fillRect/>
          </a:stretch>
        </p:blipFill>
        <p:spPr bwMode="auto">
          <a:xfrm>
            <a:off x="1938175" y="2227986"/>
            <a:ext cx="5254625" cy="171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20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553200" cy="57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066800" y="533400"/>
            <a:ext cx="1730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Gaps:</a:t>
            </a:r>
          </a:p>
        </p:txBody>
      </p:sp>
      <p:sp>
        <p:nvSpPr>
          <p:cNvPr id="33800" name="AutoShape 8"/>
          <p:cNvSpPr>
            <a:spLocks/>
          </p:cNvSpPr>
          <p:nvPr/>
        </p:nvSpPr>
        <p:spPr bwMode="auto">
          <a:xfrm flipH="1">
            <a:off x="2819400" y="2362200"/>
            <a:ext cx="381000" cy="914400"/>
          </a:xfrm>
          <a:prstGeom prst="leftBrace">
            <a:avLst>
              <a:gd name="adj1" fmla="val 20000"/>
              <a:gd name="adj2" fmla="val 50000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AutoShape 10"/>
          <p:cNvSpPr>
            <a:spLocks/>
          </p:cNvSpPr>
          <p:nvPr/>
        </p:nvSpPr>
        <p:spPr bwMode="auto">
          <a:xfrm flipH="1">
            <a:off x="5105400" y="1295400"/>
            <a:ext cx="381000" cy="533400"/>
          </a:xfrm>
          <a:prstGeom prst="leftBrace">
            <a:avLst>
              <a:gd name="adj1" fmla="val 11667"/>
              <a:gd name="adj2" fmla="val 50000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AutoShape 11"/>
          <p:cNvSpPr>
            <a:spLocks/>
          </p:cNvSpPr>
          <p:nvPr/>
        </p:nvSpPr>
        <p:spPr bwMode="auto">
          <a:xfrm flipH="1">
            <a:off x="7315200" y="4343400"/>
            <a:ext cx="381000" cy="762000"/>
          </a:xfrm>
          <a:prstGeom prst="leftBrace">
            <a:avLst>
              <a:gd name="adj1" fmla="val 16667"/>
              <a:gd name="adj2" fmla="val 50000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5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560" y="936421"/>
            <a:ext cx="84929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libri"/>
                <a:cs typeface="Calibri"/>
              </a:rPr>
              <a:t>This week: Patterning in the Anterior-Posterior Axis (segmentation)</a:t>
            </a:r>
          </a:p>
          <a:p>
            <a:endParaRPr lang="en-US" sz="2000">
              <a:latin typeface="Calibri"/>
              <a:cs typeface="Calibri"/>
            </a:endParaRPr>
          </a:p>
          <a:p>
            <a:r>
              <a:rPr lang="en-US" sz="2000">
                <a:latin typeface="Calibri"/>
                <a:cs typeface="Calibri"/>
              </a:rPr>
              <a:t>Week 2—Tues: no class</a:t>
            </a:r>
          </a:p>
          <a:p>
            <a:r>
              <a:rPr lang="en-US" sz="2000">
                <a:latin typeface="Calibri"/>
                <a:cs typeface="Calibri"/>
              </a:rPr>
              <a:t>Week 2—Thurs: Paper discussion: Dorsal-Ventral patterning I</a:t>
            </a:r>
          </a:p>
          <a:p>
            <a:r>
              <a:rPr lang="en-US" sz="2000">
                <a:latin typeface="Calibri"/>
                <a:cs typeface="Calibri"/>
              </a:rPr>
              <a:t>Week 2—Friday: Paper discussion: Dorsal-Ventral patterning II</a:t>
            </a:r>
            <a:endParaRPr lang="en-US" sz="2000">
              <a:latin typeface="Calibri"/>
              <a:cs typeface="Calibri"/>
            </a:endParaRPr>
          </a:p>
          <a:p>
            <a:r>
              <a:rPr lang="en-US" sz="2000">
                <a:latin typeface="Calibri"/>
                <a:cs typeface="Calibri"/>
              </a:rPr>
              <a:t>Week 3—Tues: no class</a:t>
            </a:r>
          </a:p>
          <a:p>
            <a:r>
              <a:rPr lang="en-US" sz="2000">
                <a:latin typeface="Calibri"/>
                <a:cs typeface="Calibri"/>
              </a:rPr>
              <a:t>Week 3—Thurs: Paper discussion: Dorsal-Ventral patterning III</a:t>
            </a:r>
          </a:p>
          <a:p>
            <a:r>
              <a:rPr lang="en-US" sz="2000">
                <a:latin typeface="Calibri"/>
                <a:cs typeface="Calibri"/>
              </a:rPr>
              <a:t>Week 4—Tues: Paper discussion: Dorsal-Ventral patterning IV</a:t>
            </a:r>
          </a:p>
          <a:p>
            <a:r>
              <a:rPr lang="en-US" sz="2000">
                <a:latin typeface="Calibri"/>
                <a:cs typeface="Calibri"/>
              </a:rPr>
              <a:t>Week 4—Thurs: Finish up, Review, Musical summation</a:t>
            </a:r>
          </a:p>
          <a:p>
            <a:endParaRPr lang="en-US"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6026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650"/>
            <a:ext cx="6157913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36525" y="122238"/>
            <a:ext cx="22034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Every other:</a:t>
            </a:r>
          </a:p>
        </p:txBody>
      </p:sp>
      <p:grpSp>
        <p:nvGrpSpPr>
          <p:cNvPr id="34828" name="Group 12"/>
          <p:cNvGrpSpPr>
            <a:grpSpLocks/>
          </p:cNvGrpSpPr>
          <p:nvPr/>
        </p:nvGrpSpPr>
        <p:grpSpPr bwMode="auto">
          <a:xfrm>
            <a:off x="2286000" y="838200"/>
            <a:ext cx="304800" cy="2133600"/>
            <a:chOff x="1344" y="528"/>
            <a:chExt cx="192" cy="1344"/>
          </a:xfrm>
        </p:grpSpPr>
        <p:sp>
          <p:nvSpPr>
            <p:cNvPr id="34822" name="AutoShape 6"/>
            <p:cNvSpPr>
              <a:spLocks noChangeArrowheads="1"/>
            </p:cNvSpPr>
            <p:nvPr/>
          </p:nvSpPr>
          <p:spPr bwMode="auto">
            <a:xfrm>
              <a:off x="1344" y="528"/>
              <a:ext cx="192" cy="144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3" name="AutoShape 7"/>
            <p:cNvSpPr>
              <a:spLocks noChangeArrowheads="1"/>
            </p:cNvSpPr>
            <p:nvPr/>
          </p:nvSpPr>
          <p:spPr bwMode="auto">
            <a:xfrm>
              <a:off x="1344" y="768"/>
              <a:ext cx="192" cy="144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4" name="AutoShape 8"/>
            <p:cNvSpPr>
              <a:spLocks noChangeArrowheads="1"/>
            </p:cNvSpPr>
            <p:nvPr/>
          </p:nvSpPr>
          <p:spPr bwMode="auto">
            <a:xfrm>
              <a:off x="1344" y="1008"/>
              <a:ext cx="192" cy="144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5" name="AutoShape 9"/>
            <p:cNvSpPr>
              <a:spLocks noChangeArrowheads="1"/>
            </p:cNvSpPr>
            <p:nvPr/>
          </p:nvSpPr>
          <p:spPr bwMode="auto">
            <a:xfrm>
              <a:off x="1344" y="1248"/>
              <a:ext cx="192" cy="144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6" name="AutoShape 10"/>
            <p:cNvSpPr>
              <a:spLocks noChangeArrowheads="1"/>
            </p:cNvSpPr>
            <p:nvPr/>
          </p:nvSpPr>
          <p:spPr bwMode="auto">
            <a:xfrm>
              <a:off x="1344" y="1488"/>
              <a:ext cx="192" cy="144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7" name="AutoShape 11"/>
            <p:cNvSpPr>
              <a:spLocks noChangeArrowheads="1"/>
            </p:cNvSpPr>
            <p:nvPr/>
          </p:nvSpPr>
          <p:spPr bwMode="auto">
            <a:xfrm>
              <a:off x="1344" y="1728"/>
              <a:ext cx="192" cy="144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830" name="AutoShape 14"/>
          <p:cNvSpPr>
            <a:spLocks noChangeArrowheads="1"/>
          </p:cNvSpPr>
          <p:nvPr/>
        </p:nvSpPr>
        <p:spPr bwMode="auto">
          <a:xfrm>
            <a:off x="5410200" y="5334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AutoShape 15"/>
          <p:cNvSpPr>
            <a:spLocks noChangeArrowheads="1"/>
          </p:cNvSpPr>
          <p:nvPr/>
        </p:nvSpPr>
        <p:spPr bwMode="auto">
          <a:xfrm>
            <a:off x="5410200" y="9144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AutoShape 16"/>
          <p:cNvSpPr>
            <a:spLocks noChangeArrowheads="1"/>
          </p:cNvSpPr>
          <p:nvPr/>
        </p:nvSpPr>
        <p:spPr bwMode="auto">
          <a:xfrm>
            <a:off x="5410200" y="13716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AutoShape 17"/>
          <p:cNvSpPr>
            <a:spLocks noChangeArrowheads="1"/>
          </p:cNvSpPr>
          <p:nvPr/>
        </p:nvSpPr>
        <p:spPr bwMode="auto">
          <a:xfrm>
            <a:off x="5410200" y="18288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AutoShape 18"/>
          <p:cNvSpPr>
            <a:spLocks noChangeArrowheads="1"/>
          </p:cNvSpPr>
          <p:nvPr/>
        </p:nvSpPr>
        <p:spPr bwMode="auto">
          <a:xfrm>
            <a:off x="5410200" y="22860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AutoShape 19"/>
          <p:cNvSpPr>
            <a:spLocks noChangeArrowheads="1"/>
          </p:cNvSpPr>
          <p:nvPr/>
        </p:nvSpPr>
        <p:spPr bwMode="auto">
          <a:xfrm>
            <a:off x="5410200" y="27432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AutoShape 20"/>
          <p:cNvSpPr>
            <a:spLocks noChangeArrowheads="1"/>
          </p:cNvSpPr>
          <p:nvPr/>
        </p:nvSpPr>
        <p:spPr bwMode="auto">
          <a:xfrm>
            <a:off x="6858000" y="5334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AutoShape 21"/>
          <p:cNvSpPr>
            <a:spLocks noChangeArrowheads="1"/>
          </p:cNvSpPr>
          <p:nvPr/>
        </p:nvSpPr>
        <p:spPr bwMode="auto">
          <a:xfrm>
            <a:off x="6858000" y="9906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AutoShape 22"/>
          <p:cNvSpPr>
            <a:spLocks noChangeArrowheads="1"/>
          </p:cNvSpPr>
          <p:nvPr/>
        </p:nvSpPr>
        <p:spPr bwMode="auto">
          <a:xfrm>
            <a:off x="6858000" y="15240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AutoShape 23"/>
          <p:cNvSpPr>
            <a:spLocks noChangeArrowheads="1"/>
          </p:cNvSpPr>
          <p:nvPr/>
        </p:nvSpPr>
        <p:spPr bwMode="auto">
          <a:xfrm>
            <a:off x="6858000" y="19812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AutoShape 24"/>
          <p:cNvSpPr>
            <a:spLocks noChangeArrowheads="1"/>
          </p:cNvSpPr>
          <p:nvPr/>
        </p:nvSpPr>
        <p:spPr bwMode="auto">
          <a:xfrm>
            <a:off x="6858000" y="25146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AutoShape 25"/>
          <p:cNvSpPr>
            <a:spLocks noChangeArrowheads="1"/>
          </p:cNvSpPr>
          <p:nvPr/>
        </p:nvSpPr>
        <p:spPr bwMode="auto">
          <a:xfrm>
            <a:off x="6858000" y="29718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842" name="Group 26"/>
          <p:cNvGrpSpPr>
            <a:grpSpLocks/>
          </p:cNvGrpSpPr>
          <p:nvPr/>
        </p:nvGrpSpPr>
        <p:grpSpPr bwMode="auto">
          <a:xfrm>
            <a:off x="3048000" y="3886200"/>
            <a:ext cx="304800" cy="2133600"/>
            <a:chOff x="1344" y="528"/>
            <a:chExt cx="192" cy="1344"/>
          </a:xfrm>
        </p:grpSpPr>
        <p:sp>
          <p:nvSpPr>
            <p:cNvPr id="34843" name="AutoShape 27"/>
            <p:cNvSpPr>
              <a:spLocks noChangeArrowheads="1"/>
            </p:cNvSpPr>
            <p:nvPr/>
          </p:nvSpPr>
          <p:spPr bwMode="auto">
            <a:xfrm>
              <a:off x="1344" y="528"/>
              <a:ext cx="192" cy="144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4" name="AutoShape 28"/>
            <p:cNvSpPr>
              <a:spLocks noChangeArrowheads="1"/>
            </p:cNvSpPr>
            <p:nvPr/>
          </p:nvSpPr>
          <p:spPr bwMode="auto">
            <a:xfrm>
              <a:off x="1344" y="768"/>
              <a:ext cx="192" cy="144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5" name="AutoShape 29"/>
            <p:cNvSpPr>
              <a:spLocks noChangeArrowheads="1"/>
            </p:cNvSpPr>
            <p:nvPr/>
          </p:nvSpPr>
          <p:spPr bwMode="auto">
            <a:xfrm>
              <a:off x="1344" y="1008"/>
              <a:ext cx="192" cy="144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6" name="AutoShape 30"/>
            <p:cNvSpPr>
              <a:spLocks noChangeArrowheads="1"/>
            </p:cNvSpPr>
            <p:nvPr/>
          </p:nvSpPr>
          <p:spPr bwMode="auto">
            <a:xfrm>
              <a:off x="1344" y="1248"/>
              <a:ext cx="192" cy="144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7" name="AutoShape 31"/>
            <p:cNvSpPr>
              <a:spLocks noChangeArrowheads="1"/>
            </p:cNvSpPr>
            <p:nvPr/>
          </p:nvSpPr>
          <p:spPr bwMode="auto">
            <a:xfrm>
              <a:off x="1344" y="1488"/>
              <a:ext cx="192" cy="144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8" name="AutoShape 32"/>
            <p:cNvSpPr>
              <a:spLocks noChangeArrowheads="1"/>
            </p:cNvSpPr>
            <p:nvPr/>
          </p:nvSpPr>
          <p:spPr bwMode="auto">
            <a:xfrm>
              <a:off x="1344" y="1728"/>
              <a:ext cx="192" cy="144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850" name="AutoShape 34"/>
          <p:cNvSpPr>
            <a:spLocks noChangeArrowheads="1"/>
          </p:cNvSpPr>
          <p:nvPr/>
        </p:nvSpPr>
        <p:spPr bwMode="auto">
          <a:xfrm>
            <a:off x="4572000" y="44196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1" name="AutoShape 35"/>
          <p:cNvSpPr>
            <a:spLocks noChangeArrowheads="1"/>
          </p:cNvSpPr>
          <p:nvPr/>
        </p:nvSpPr>
        <p:spPr bwMode="auto">
          <a:xfrm>
            <a:off x="4572000" y="47244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2" name="AutoShape 36"/>
          <p:cNvSpPr>
            <a:spLocks noChangeArrowheads="1"/>
          </p:cNvSpPr>
          <p:nvPr/>
        </p:nvSpPr>
        <p:spPr bwMode="auto">
          <a:xfrm>
            <a:off x="4572000" y="50292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3" name="AutoShape 37"/>
          <p:cNvSpPr>
            <a:spLocks noChangeArrowheads="1"/>
          </p:cNvSpPr>
          <p:nvPr/>
        </p:nvSpPr>
        <p:spPr bwMode="auto">
          <a:xfrm>
            <a:off x="4572000" y="53340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4" name="AutoShape 38"/>
          <p:cNvSpPr>
            <a:spLocks noChangeArrowheads="1"/>
          </p:cNvSpPr>
          <p:nvPr/>
        </p:nvSpPr>
        <p:spPr bwMode="auto">
          <a:xfrm>
            <a:off x="4572000" y="55626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863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-20" r="73323" b="20"/>
          <a:stretch>
            <a:fillRect/>
          </a:stretch>
        </p:blipFill>
        <p:spPr bwMode="auto">
          <a:xfrm>
            <a:off x="457200" y="1038225"/>
            <a:ext cx="1539875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99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497" y="1380717"/>
            <a:ext cx="3491706" cy="5327487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3551" y="259007"/>
            <a:ext cx="279711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Every other: </a:t>
            </a:r>
            <a:r>
              <a:rPr lang="en-US" sz="3200" i="1"/>
              <a:t>ftz</a:t>
            </a:r>
          </a:p>
        </p:txBody>
      </p:sp>
    </p:spTree>
    <p:extLst>
      <p:ext uri="{BB962C8B-B14F-4D97-AF65-F5344CB8AC3E}">
        <p14:creationId xmlns:p14="http://schemas.microsoft.com/office/powerpoint/2010/main" val="419920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6" t="31250"/>
          <a:stretch>
            <a:fillRect/>
          </a:stretch>
        </p:blipFill>
        <p:spPr bwMode="auto">
          <a:xfrm>
            <a:off x="1905000" y="762000"/>
            <a:ext cx="7162800" cy="552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81000" y="3810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Mirroring:</a:t>
            </a:r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-20" r="73323" b="20"/>
          <a:stretch>
            <a:fillRect/>
          </a:stretch>
        </p:blipFill>
        <p:spPr bwMode="auto">
          <a:xfrm>
            <a:off x="212725" y="1066800"/>
            <a:ext cx="16446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86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82650"/>
            <a:ext cx="8077200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97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077200" cy="1143000"/>
          </a:xfrm>
        </p:spPr>
        <p:txBody>
          <a:bodyPr/>
          <a:lstStyle/>
          <a:p>
            <a:r>
              <a:rPr lang="en-US" sz="3600"/>
              <a:t>Summary of gene classes in segmentation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Gap genes</a:t>
            </a:r>
            <a:r>
              <a:rPr lang="en-US" b="1"/>
              <a:t> </a:t>
            </a:r>
            <a:r>
              <a:rPr lang="en-US"/>
              <a:t>set up broad regions along the A-P axis</a:t>
            </a:r>
          </a:p>
          <a:p>
            <a:r>
              <a:rPr lang="en-US" b="1">
                <a:solidFill>
                  <a:srgbClr val="FF0000"/>
                </a:solidFill>
              </a:rPr>
              <a:t>Pair-rule genes</a:t>
            </a:r>
            <a:r>
              <a:rPr lang="en-US"/>
              <a:t> establish the parasegments</a:t>
            </a:r>
          </a:p>
          <a:p>
            <a:r>
              <a:rPr lang="en-US" b="1">
                <a:solidFill>
                  <a:srgbClr val="FF0000"/>
                </a:solidFill>
              </a:rPr>
              <a:t>Segment polarity genes</a:t>
            </a:r>
            <a:r>
              <a:rPr lang="en-US"/>
              <a:t> divide the parasegments into anterior and posterior compartments</a:t>
            </a:r>
          </a:p>
        </p:txBody>
      </p:sp>
    </p:spTree>
    <p:extLst>
      <p:ext uri="{BB962C8B-B14F-4D97-AF65-F5344CB8AC3E}">
        <p14:creationId xmlns:p14="http://schemas.microsoft.com/office/powerpoint/2010/main" val="4212511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Segmentation II: molecular bio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Most have been cloned</a:t>
            </a:r>
          </a:p>
          <a:p>
            <a:r>
              <a:rPr lang="en-US" sz="2800" dirty="0"/>
              <a:t>These discoveries have had an enormous impact and drive large parts of </a:t>
            </a:r>
            <a:r>
              <a:rPr lang="en-US" sz="2800" dirty="0" smtClean="0"/>
              <a:t>today’s research </a:t>
            </a:r>
            <a:r>
              <a:rPr lang="en-US" sz="2800" dirty="0"/>
              <a:t>in vertebrate development and in medicine</a:t>
            </a:r>
          </a:p>
          <a:p>
            <a:r>
              <a:rPr lang="en-US" sz="2800" dirty="0"/>
              <a:t>The molecular data </a:t>
            </a:r>
            <a:r>
              <a:rPr lang="en-US" sz="2800" dirty="0" smtClean="0"/>
              <a:t>are quite striking…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819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z="3600"/>
              <a:t>Gap Genes: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81000"/>
            <a:ext cx="7772400" cy="1447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are expressed in discrete domains</a:t>
            </a:r>
          </a:p>
          <a:p>
            <a:pPr>
              <a:lnSpc>
                <a:spcPct val="90000"/>
              </a:lnSpc>
            </a:pPr>
            <a:r>
              <a:rPr lang="en-US" sz="2800"/>
              <a:t>are transcription factors</a:t>
            </a:r>
          </a:p>
        </p:txBody>
      </p:sp>
      <p:pic>
        <p:nvPicPr>
          <p:cNvPr id="37892" name="Picture 4" descr="fig0516.gif                                                    000AD6A6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95"/>
          <a:stretch>
            <a:fillRect/>
          </a:stretch>
        </p:blipFill>
        <p:spPr bwMode="auto">
          <a:xfrm>
            <a:off x="3581400" y="2209800"/>
            <a:ext cx="3200400" cy="290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fig0516.gif                                                    000AD6A6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 b="37080"/>
          <a:stretch>
            <a:fillRect/>
          </a:stretch>
        </p:blipFill>
        <p:spPr bwMode="auto">
          <a:xfrm>
            <a:off x="228600" y="2209800"/>
            <a:ext cx="3201988" cy="4413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6"/>
          <a:stretch>
            <a:fillRect/>
          </a:stretch>
        </p:blipFill>
        <p:spPr bwMode="auto">
          <a:xfrm>
            <a:off x="6953250" y="1765300"/>
            <a:ext cx="2038350" cy="4864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986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z="2800"/>
              <a:t>Gap Genes continued: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730250" y="804985"/>
            <a:ext cx="7696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400"/>
              <a:t> read the maternal gradients of </a:t>
            </a:r>
            <a:r>
              <a:rPr lang="en-US" sz="2400" i="1"/>
              <a:t>bcd</a:t>
            </a:r>
            <a:r>
              <a:rPr lang="en-US" sz="2400"/>
              <a:t>, </a:t>
            </a:r>
            <a:r>
              <a:rPr lang="en-US" sz="2400" i="1"/>
              <a:t>hb</a:t>
            </a:r>
            <a:r>
              <a:rPr lang="en-US" sz="2400"/>
              <a:t>,  and </a:t>
            </a:r>
            <a:r>
              <a:rPr lang="en-US" sz="2400" i="1"/>
              <a:t>cad </a:t>
            </a:r>
            <a:r>
              <a:rPr lang="en-US" sz="2400"/>
              <a:t>(dependent on syncytial nature of embryo)</a:t>
            </a:r>
            <a:endParaRPr lang="en-US" sz="2400" i="1"/>
          </a:p>
        </p:txBody>
      </p:sp>
      <p:pic>
        <p:nvPicPr>
          <p:cNvPr id="36870" name="Picture 6" descr="fig0919.gif                                                    00016364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7" b="57880"/>
          <a:stretch>
            <a:fillRect/>
          </a:stretch>
        </p:blipFill>
        <p:spPr bwMode="auto">
          <a:xfrm>
            <a:off x="197989" y="2757243"/>
            <a:ext cx="3810000" cy="2417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7" descr="fig0919.gif                                                    00016364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23" r="60001"/>
          <a:stretch>
            <a:fillRect/>
          </a:stretch>
        </p:blipFill>
        <p:spPr bwMode="auto">
          <a:xfrm>
            <a:off x="4084189" y="2757243"/>
            <a:ext cx="19812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g051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458" y="2064563"/>
            <a:ext cx="2087844" cy="446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4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z="2800"/>
              <a:t>Gap Genes continued: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730250" y="726831"/>
            <a:ext cx="7696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400"/>
              <a:t> exhibit mutual repression that refines their patterns of expression</a:t>
            </a:r>
          </a:p>
        </p:txBody>
      </p:sp>
      <p:pic>
        <p:nvPicPr>
          <p:cNvPr id="36872" name="Picture 8" descr="&#10;fig0920-1.gif                                                  00016364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421" r="2083" b="48267"/>
          <a:stretch>
            <a:fillRect/>
          </a:stretch>
        </p:blipFill>
        <p:spPr bwMode="auto">
          <a:xfrm>
            <a:off x="4853354" y="5055251"/>
            <a:ext cx="35052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3" name="Picture 9" descr="fig0919.gif                                                    00016364Macintosh HD                   B8AA18D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9" t="65294"/>
          <a:stretch>
            <a:fillRect/>
          </a:stretch>
        </p:blipFill>
        <p:spPr bwMode="auto">
          <a:xfrm>
            <a:off x="4845539" y="1823588"/>
            <a:ext cx="3520831" cy="30286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24" y="1823588"/>
            <a:ext cx="3744584" cy="48344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308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82650"/>
            <a:ext cx="8077200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26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Flies?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short generation time (~ 12 days)</a:t>
            </a:r>
          </a:p>
          <a:p>
            <a:pPr>
              <a:lnSpc>
                <a:spcPct val="90000"/>
              </a:lnSpc>
            </a:pPr>
            <a:r>
              <a:rPr lang="en-US"/>
              <a:t>many visible phenotypes</a:t>
            </a:r>
          </a:p>
          <a:p>
            <a:pPr>
              <a:lnSpc>
                <a:spcPct val="90000"/>
              </a:lnSpc>
            </a:pPr>
            <a:r>
              <a:rPr lang="en-US"/>
              <a:t>only 4 chromosomes (3 autosomes, X&amp;Y)</a:t>
            </a:r>
          </a:p>
          <a:p>
            <a:pPr>
              <a:lnSpc>
                <a:spcPct val="90000"/>
              </a:lnSpc>
            </a:pPr>
            <a:r>
              <a:rPr lang="en-US"/>
              <a:t>good genetic and physical maps (polytene chromosomes)</a:t>
            </a:r>
          </a:p>
          <a:p>
            <a:pPr>
              <a:lnSpc>
                <a:spcPct val="90000"/>
              </a:lnSpc>
            </a:pPr>
            <a:r>
              <a:rPr lang="en-US"/>
              <a:t>easy transgenesis</a:t>
            </a:r>
          </a:p>
          <a:p>
            <a:pPr>
              <a:lnSpc>
                <a:spcPct val="90000"/>
              </a:lnSpc>
            </a:pPr>
            <a:r>
              <a:rPr lang="en-US"/>
              <a:t>19+ sequenced genomes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8365" y="45591"/>
            <a:ext cx="7772400" cy="638256"/>
          </a:xfrm>
        </p:spPr>
        <p:txBody>
          <a:bodyPr/>
          <a:lstStyle/>
          <a:p>
            <a:r>
              <a:rPr lang="en-US" sz="3200" b="1">
                <a:latin typeface="Calibri"/>
                <a:cs typeface="Calibri"/>
              </a:rPr>
              <a:t>Pair-rule Genes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685800"/>
            <a:ext cx="8305800" cy="2453379"/>
          </a:xfrm>
        </p:spPr>
        <p:txBody>
          <a:bodyPr/>
          <a:lstStyle/>
          <a:p>
            <a:r>
              <a:rPr lang="en-US" sz="2400">
                <a:latin typeface="Calibri"/>
                <a:cs typeface="Calibri"/>
              </a:rPr>
              <a:t>also transcription factors</a:t>
            </a:r>
          </a:p>
          <a:p>
            <a:r>
              <a:rPr lang="en-US" sz="2400">
                <a:latin typeface="Calibri"/>
                <a:cs typeface="Calibri"/>
              </a:rPr>
              <a:t>define and are expressed in alternating parasegments</a:t>
            </a:r>
          </a:p>
          <a:p>
            <a:pPr lvl="1"/>
            <a:r>
              <a:rPr lang="en-US" sz="2000">
                <a:latin typeface="Calibri"/>
                <a:cs typeface="Calibri"/>
              </a:rPr>
              <a:t>the 14 parasegments are visible as transient grooves following gastrulation</a:t>
            </a:r>
          </a:p>
          <a:p>
            <a:pPr lvl="1"/>
            <a:r>
              <a:rPr lang="en-US" sz="2000">
                <a:latin typeface="Calibri"/>
                <a:cs typeface="Calibri"/>
              </a:rPr>
              <a:t>initially all same but will ultimately have unique identities</a:t>
            </a:r>
          </a:p>
          <a:p>
            <a:pPr lvl="1"/>
            <a:r>
              <a:rPr lang="en-US" sz="2000">
                <a:latin typeface="Calibri"/>
                <a:cs typeface="Calibri"/>
              </a:rPr>
              <a:t>offset from segments by ~1/2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8451" y="3140889"/>
            <a:ext cx="5105400" cy="2097088"/>
            <a:chOff x="152400" y="3870325"/>
            <a:chExt cx="5105400" cy="2097088"/>
          </a:xfrm>
        </p:grpSpPr>
        <p:pic>
          <p:nvPicPr>
            <p:cNvPr id="25605" name="Picture 5" descr="fig0521.gif                                                    000AD6A6Macintosh HD                   B8AA18DE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5" t="9224" r="1408" b="7751"/>
            <a:stretch>
              <a:fillRect/>
            </a:stretch>
          </p:blipFill>
          <p:spPr bwMode="auto">
            <a:xfrm>
              <a:off x="152400" y="3870325"/>
              <a:ext cx="5105400" cy="2057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06" name="Text Box 6"/>
            <p:cNvSpPr txBox="1">
              <a:spLocks noChangeArrowheads="1"/>
            </p:cNvSpPr>
            <p:nvPr/>
          </p:nvSpPr>
          <p:spPr bwMode="auto">
            <a:xfrm>
              <a:off x="152400" y="5410200"/>
              <a:ext cx="1676400" cy="557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600" b="1" i="1">
                  <a:latin typeface="Helvetica" charset="0"/>
                </a:rPr>
                <a:t>eve</a:t>
              </a:r>
              <a:r>
                <a:rPr lang="en-US" sz="1600" b="1">
                  <a:latin typeface="Helvetica" charset="0"/>
                </a:rPr>
                <a:t> (blue)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600" b="1" i="1">
                  <a:latin typeface="Helvetica" charset="0"/>
                </a:rPr>
                <a:t>ftz</a:t>
              </a:r>
              <a:r>
                <a:rPr lang="en-US" sz="1600" b="1">
                  <a:latin typeface="Helvetica" charset="0"/>
                </a:rPr>
                <a:t> (brown)</a:t>
              </a:r>
            </a:p>
          </p:txBody>
        </p:sp>
      </p:grpSp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4" r="26416" b="47008"/>
          <a:stretch>
            <a:fillRect/>
          </a:stretch>
        </p:blipFill>
        <p:spPr bwMode="auto">
          <a:xfrm>
            <a:off x="5390661" y="3143087"/>
            <a:ext cx="3505200" cy="248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 descr="fig0524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88" y="5250335"/>
            <a:ext cx="3360616" cy="150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1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fig0520.gif                                                    000AD6A6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533400"/>
            <a:ext cx="480536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38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sz="3200"/>
              <a:t>More pair-rule genes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4114800"/>
          </a:xfrm>
        </p:spPr>
        <p:txBody>
          <a:bodyPr/>
          <a:lstStyle/>
          <a:p>
            <a:r>
              <a:rPr lang="en-US" sz="2400"/>
              <a:t>pair-rule gene expression is regulated by the gap genes, and the maternal genes (still in syncytium)</a:t>
            </a:r>
          </a:p>
          <a:p>
            <a:r>
              <a:rPr lang="en-US" sz="2400"/>
              <a:t>competition between activators and repressors is important</a:t>
            </a:r>
          </a:p>
          <a:p>
            <a:r>
              <a:rPr lang="en-US" sz="2400"/>
              <a:t>stripes are independently regulated </a:t>
            </a:r>
          </a:p>
          <a:p>
            <a:endParaRPr lang="en-US" sz="2400"/>
          </a:p>
        </p:txBody>
      </p:sp>
      <p:pic>
        <p:nvPicPr>
          <p:cNvPr id="39940" name="Picture 4" descr="fig0522.gif                                                    000AD6A6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17800"/>
            <a:ext cx="42005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gilbert_9-23.tif                                               000AE401Macintosh HD                   B8AA18D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" t="62651" r="1169"/>
          <a:stretch>
            <a:fillRect/>
          </a:stretch>
        </p:blipFill>
        <p:spPr bwMode="auto">
          <a:xfrm>
            <a:off x="3381375" y="5805488"/>
            <a:ext cx="5543550" cy="938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&#10;fig0318-1.gif                                                  00016364Macintosh HD                   B8AA18DE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r="5742" b="61758"/>
          <a:stretch>
            <a:fillRect/>
          </a:stretch>
        </p:blipFill>
        <p:spPr bwMode="auto">
          <a:xfrm>
            <a:off x="4648200" y="2717800"/>
            <a:ext cx="4267200" cy="2976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2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sz="3200"/>
              <a:t>More pair-rule genes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55" y="1341640"/>
            <a:ext cx="7915989" cy="519118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513105" y="3067536"/>
            <a:ext cx="2589381" cy="3401664"/>
            <a:chOff x="6513105" y="3067536"/>
            <a:chExt cx="2589381" cy="340166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3105" y="3126154"/>
              <a:ext cx="2589381" cy="33430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Down Arrow 3"/>
            <p:cNvSpPr/>
            <p:nvPr/>
          </p:nvSpPr>
          <p:spPr bwMode="auto">
            <a:xfrm>
              <a:off x="7919588" y="3288974"/>
              <a:ext cx="123744" cy="227949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672101" y="3067536"/>
              <a:ext cx="6317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latin typeface="Arial"/>
                  <a:cs typeface="Arial"/>
                </a:rPr>
                <a:t>stripe 5</a:t>
              </a:r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6480256" y="3074051"/>
            <a:ext cx="2663744" cy="340620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455613" marR="0" indent="-22701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ＭＳ Ｐゴシック" charset="0"/>
                <a:cs typeface="Calibri"/>
              </a:rPr>
              <a:t>what about</a:t>
            </a:r>
            <a:r>
              <a:rPr kumimoji="0" lang="en-US" sz="2400" b="0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ＭＳ Ｐゴシック" charset="0"/>
                <a:cs typeface="Calibri"/>
              </a:rPr>
              <a:t> in a </a:t>
            </a:r>
            <a:r>
              <a:rPr kumimoji="0" lang="en-US" sz="2400" b="0" i="1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ＭＳ Ｐゴシック" charset="0"/>
                <a:cs typeface="Calibri"/>
              </a:rPr>
              <a:t>gt</a:t>
            </a:r>
            <a:r>
              <a:rPr kumimoji="0" lang="en-US" sz="2400" b="0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ＭＳ Ｐゴシック" charset="0"/>
                <a:cs typeface="Calibri"/>
              </a:rPr>
              <a:t> mutant?</a:t>
            </a:r>
          </a:p>
          <a:p>
            <a:pPr marL="455613" marR="0" indent="-22701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812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82650"/>
            <a:ext cx="8077200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68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914400"/>
          </a:xfrm>
        </p:spPr>
        <p:txBody>
          <a:bodyPr/>
          <a:lstStyle/>
          <a:p>
            <a:r>
              <a:rPr lang="en-US" sz="3200"/>
              <a:t>Segment polarity genes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7772400" cy="4114800"/>
          </a:xfrm>
        </p:spPr>
        <p:txBody>
          <a:bodyPr/>
          <a:lstStyle/>
          <a:p>
            <a:r>
              <a:rPr lang="en-US" sz="2600"/>
              <a:t>not all tx factors—most are involved in cell-cell signaling </a:t>
            </a:r>
            <a:r>
              <a:rPr lang="en-US" sz="2600" i="1"/>
              <a:t>(this makes sense, because no longer have syncytial embryo)</a:t>
            </a:r>
            <a:endParaRPr lang="en-US" sz="2600"/>
          </a:p>
          <a:p>
            <a:r>
              <a:rPr lang="en-US" sz="2600"/>
              <a:t>expressed in a portion of </a:t>
            </a:r>
            <a:r>
              <a:rPr lang="en-US" sz="2600" i="1"/>
              <a:t>each</a:t>
            </a:r>
            <a:r>
              <a:rPr lang="en-US" sz="2600"/>
              <a:t> parasegment</a:t>
            </a:r>
          </a:p>
          <a:p>
            <a:r>
              <a:rPr lang="en-US" sz="2600"/>
              <a:t>pattern the segments and clarify boundaries</a:t>
            </a:r>
          </a:p>
        </p:txBody>
      </p:sp>
      <p:pic>
        <p:nvPicPr>
          <p:cNvPr id="26628" name="Picture 4" descr="fig0529.gif                                                    000AD6A6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94100"/>
            <a:ext cx="609600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1" r="76414"/>
          <a:stretch>
            <a:fillRect/>
          </a:stretch>
        </p:blipFill>
        <p:spPr bwMode="auto">
          <a:xfrm>
            <a:off x="6781800" y="1917700"/>
            <a:ext cx="1905000" cy="471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203700" y="4114800"/>
            <a:ext cx="1092200" cy="1981200"/>
          </a:xfrm>
          <a:prstGeom prst="rect">
            <a:avLst/>
          </a:prstGeom>
          <a:solidFill>
            <a:srgbClr val="008FCC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5029200" y="4025900"/>
            <a:ext cx="1092200" cy="1981200"/>
          </a:xfrm>
          <a:prstGeom prst="rect">
            <a:avLst/>
          </a:prstGeom>
          <a:solidFill>
            <a:srgbClr val="009A33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6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gilbert_wg-en.tif                                              000AE401Macintosh HD                   B8AA18DE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9" b="61553"/>
          <a:stretch/>
        </p:blipFill>
        <p:spPr bwMode="auto">
          <a:xfrm>
            <a:off x="884344" y="1419795"/>
            <a:ext cx="7413411" cy="33931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7273" y="234462"/>
            <a:ext cx="668215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Segment Polarity Genes: Initial expression is regulated by the pair-rule genes</a:t>
            </a:r>
          </a:p>
          <a:p>
            <a:pPr algn="ctr"/>
            <a:endParaRPr lang="en-US" b="1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7909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gilbert_wg-en.tif                                              000AE401Macintosh HD                   B8AA18DE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3"/>
          <a:stretch/>
        </p:blipFill>
        <p:spPr bwMode="auto">
          <a:xfrm>
            <a:off x="2159478" y="1048564"/>
            <a:ext cx="4845514" cy="5624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4667" y="134427"/>
            <a:ext cx="8994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Segment Polarity Genes: subsequent expression depends on reciprocal signaling between </a:t>
            </a:r>
            <a:r>
              <a:rPr lang="en-US" b="1" i="1">
                <a:latin typeface="Calibri"/>
                <a:cs typeface="Calibri"/>
              </a:rPr>
              <a:t>wg</a:t>
            </a:r>
            <a:r>
              <a:rPr lang="en-US" b="1">
                <a:latin typeface="Calibri"/>
                <a:cs typeface="Calibri"/>
              </a:rPr>
              <a:t> and </a:t>
            </a:r>
            <a:r>
              <a:rPr lang="en-US" b="1" i="1">
                <a:latin typeface="Calibri"/>
                <a:cs typeface="Calibri"/>
              </a:rPr>
              <a:t>en/hh</a:t>
            </a:r>
            <a:r>
              <a:rPr lang="en-US" b="1">
                <a:latin typeface="Calibri"/>
                <a:cs typeface="Calibri"/>
              </a:rPr>
              <a:t> expressing cells</a:t>
            </a:r>
          </a:p>
        </p:txBody>
      </p:sp>
    </p:spTree>
    <p:extLst>
      <p:ext uri="{BB962C8B-B14F-4D97-AF65-F5344CB8AC3E}">
        <p14:creationId xmlns:p14="http://schemas.microsoft.com/office/powerpoint/2010/main" val="319340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gilbert_wg-en.tif                                              000AE401Macintosh HD                   B8AA18DE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3"/>
          <a:stretch/>
        </p:blipFill>
        <p:spPr bwMode="auto">
          <a:xfrm>
            <a:off x="251223" y="989949"/>
            <a:ext cx="4845514" cy="5624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380548" y="2075123"/>
            <a:ext cx="3457349" cy="3454384"/>
            <a:chOff x="4578350" y="1650348"/>
            <a:chExt cx="4187876" cy="38395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8350" y="1650348"/>
              <a:ext cx="4187876" cy="360810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147539" y="4747847"/>
              <a:ext cx="6143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>
                  <a:solidFill>
                    <a:srgbClr val="FFFFFF"/>
                  </a:solidFill>
                </a:rPr>
                <a:t>hh</a:t>
              </a:r>
              <a:r>
                <a:rPr lang="en-US" i="1" baseline="30000">
                  <a:solidFill>
                    <a:srgbClr val="FFFFFF"/>
                  </a:solidFill>
                </a:rPr>
                <a:t>-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00914" y="4747847"/>
              <a:ext cx="472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>
                  <a:solidFill>
                    <a:schemeClr val="bg1"/>
                  </a:solidFill>
                </a:rPr>
                <a:t>wt</a:t>
              </a:r>
              <a:endParaRPr lang="en-US" i="1" baseline="3000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35003" y="5235981"/>
              <a:ext cx="24603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Arial"/>
                  <a:cs typeface="Arial"/>
                </a:rPr>
                <a:t>Sanson et al. (1999). </a:t>
              </a:r>
              <a:r>
                <a:rPr lang="cs-CZ" sz="1050" i="1">
                  <a:latin typeface="Arial"/>
                  <a:cs typeface="Arial"/>
                </a:rPr>
                <a:t>Cell</a:t>
              </a:r>
              <a:r>
                <a:rPr lang="cs-CZ" sz="1050" b="1">
                  <a:latin typeface="Arial"/>
                  <a:cs typeface="Arial"/>
                </a:rPr>
                <a:t> 98:</a:t>
              </a:r>
              <a:r>
                <a:rPr lang="cs-CZ" sz="1050">
                  <a:latin typeface="Arial"/>
                  <a:cs typeface="Arial"/>
                </a:rPr>
                <a:t>207–216</a:t>
              </a:r>
              <a:endParaRPr lang="en-US" sz="1050">
                <a:latin typeface="Arial"/>
                <a:cs typeface="Arial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60024" y="110718"/>
            <a:ext cx="8662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Segment Polarity Genes: asymmetry of the Wg and Hh morphogen gradients leads to differential cell fates</a:t>
            </a:r>
          </a:p>
        </p:txBody>
      </p:sp>
    </p:spTree>
    <p:extLst>
      <p:ext uri="{BB962C8B-B14F-4D97-AF65-F5344CB8AC3E}">
        <p14:creationId xmlns:p14="http://schemas.microsoft.com/office/powerpoint/2010/main" val="378203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 descr="&#10;gilbert_wg-hh                                                  000AE401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0" r="9839"/>
          <a:stretch>
            <a:fillRect/>
          </a:stretch>
        </p:blipFill>
        <p:spPr bwMode="auto">
          <a:xfrm>
            <a:off x="2320925" y="1060699"/>
            <a:ext cx="4540250" cy="5389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024" y="110718"/>
            <a:ext cx="8662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Segment Polarity Genes: asymmetry of the Wg and Hh morphogen gradients leads to differential cell fates</a:t>
            </a:r>
          </a:p>
        </p:txBody>
      </p:sp>
    </p:spTree>
    <p:extLst>
      <p:ext uri="{BB962C8B-B14F-4D97-AF65-F5344CB8AC3E}">
        <p14:creationId xmlns:p14="http://schemas.microsoft.com/office/powerpoint/2010/main" val="99931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286000" y="309563"/>
            <a:ext cx="45513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The Drosophila Life Cycle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5"/>
          <a:stretch>
            <a:fillRect/>
          </a:stretch>
        </p:blipFill>
        <p:spPr bwMode="auto">
          <a:xfrm>
            <a:off x="1676400" y="838200"/>
            <a:ext cx="5867400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2105" y="147453"/>
            <a:ext cx="9078872" cy="109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latin typeface="Calibri"/>
                <a:cs typeface="Calibri"/>
              </a:rPr>
              <a:t>Segment Polarity Genes: </a:t>
            </a:r>
            <a:r>
              <a:rPr lang="en-US" b="1" i="1">
                <a:latin typeface="Calibri"/>
                <a:cs typeface="Calibri"/>
              </a:rPr>
              <a:t>engrailed (en) </a:t>
            </a:r>
            <a:r>
              <a:rPr lang="en-US" b="1">
                <a:latin typeface="Calibri"/>
                <a:cs typeface="Calibri"/>
              </a:rPr>
              <a:t>establishes a true compartment boundary (i.e., no mixing of cells between parasegments)</a:t>
            </a:r>
          </a:p>
        </p:txBody>
      </p:sp>
      <p:pic>
        <p:nvPicPr>
          <p:cNvPr id="4" name="Picture 3" descr="fig0525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" t="45678" r="2063" b="1079"/>
          <a:stretch/>
        </p:blipFill>
        <p:spPr>
          <a:xfrm>
            <a:off x="1396527" y="1758463"/>
            <a:ext cx="6389046" cy="36927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387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The developing vertebrate limb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600200"/>
            <a:ext cx="396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Interactions between Wg (Wnt) and HH (Shh), like we saw in the fly embryo</a:t>
            </a:r>
          </a:p>
        </p:txBody>
      </p:sp>
      <p:pic>
        <p:nvPicPr>
          <p:cNvPr id="34819" name="Picture 4" descr="gilbert_16-21.tif                                              000AE401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2" t="3429" r="1450"/>
          <a:stretch>
            <a:fillRect/>
          </a:stretch>
        </p:blipFill>
        <p:spPr bwMode="auto">
          <a:xfrm>
            <a:off x="4859338" y="1620838"/>
            <a:ext cx="3857625" cy="5008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99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82650"/>
            <a:ext cx="8077200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5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7847" y="1263487"/>
            <a:ext cx="7274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Calibri"/>
                <a:cs typeface="Calibri"/>
              </a:rPr>
              <a:t>Segmental Identity</a:t>
            </a:r>
          </a:p>
        </p:txBody>
      </p:sp>
    </p:spTree>
    <p:extLst>
      <p:ext uri="{BB962C8B-B14F-4D97-AF65-F5344CB8AC3E}">
        <p14:creationId xmlns:p14="http://schemas.microsoft.com/office/powerpoint/2010/main" val="239076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01763" y="1143000"/>
            <a:ext cx="634047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>
                <a:solidFill>
                  <a:srgbClr val="0000FF"/>
                </a:solidFill>
                <a:cs typeface="+mn-cs"/>
              </a:rPr>
              <a:t>Homeotic mutation</a:t>
            </a:r>
            <a:r>
              <a:rPr lang="en-US" sz="3200">
                <a:cs typeface="+mn-cs"/>
              </a:rPr>
              <a:t> (Bateson, 1894):</a:t>
            </a:r>
          </a:p>
          <a:p>
            <a:pPr>
              <a:defRPr/>
            </a:pPr>
            <a:r>
              <a:rPr lang="en-US" sz="3200">
                <a:cs typeface="+mn-cs"/>
              </a:rPr>
              <a:t>A mutation in which one normal body part is replaced with another</a:t>
            </a:r>
          </a:p>
        </p:txBody>
      </p:sp>
    </p:spTree>
    <p:extLst>
      <p:ext uri="{BB962C8B-B14F-4D97-AF65-F5344CB8AC3E}">
        <p14:creationId xmlns:p14="http://schemas.microsoft.com/office/powerpoint/2010/main" val="151713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82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Some of the famous ones…</a:t>
            </a:r>
          </a:p>
        </p:txBody>
      </p:sp>
      <p:pic>
        <p:nvPicPr>
          <p:cNvPr id="15362" name="Picture 3" descr="fig0538.gif                                                    000AD6A6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40"/>
          <a:stretch>
            <a:fillRect/>
          </a:stretch>
        </p:blipFill>
        <p:spPr bwMode="auto">
          <a:xfrm>
            <a:off x="431800" y="2251075"/>
            <a:ext cx="3935413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fig1035.gif                                                    000AE28DMacintosh HD                   B8AA18D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1814513"/>
            <a:ext cx="3908425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039813" y="5410200"/>
            <a:ext cx="271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cs typeface="+mn-cs"/>
              </a:rPr>
              <a:t>Ultrabithorax (Ubx)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357813" y="58293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cs typeface="+mn-cs"/>
              </a:rPr>
              <a:t>Antennapedia (Antp)</a:t>
            </a:r>
          </a:p>
        </p:txBody>
      </p:sp>
    </p:spTree>
    <p:extLst>
      <p:ext uri="{BB962C8B-B14F-4D97-AF65-F5344CB8AC3E}">
        <p14:creationId xmlns:p14="http://schemas.microsoft.com/office/powerpoint/2010/main" val="3576790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838200" y="990600"/>
            <a:ext cx="7467600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The </a:t>
            </a:r>
            <a:r>
              <a:rPr lang="en-US" sz="3200" i="1">
                <a:cs typeface="+mn-cs"/>
              </a:rPr>
              <a:t>Hox</a:t>
            </a:r>
            <a:r>
              <a:rPr lang="en-US" sz="3200">
                <a:cs typeface="+mn-cs"/>
              </a:rPr>
              <a:t> genes specify the </a:t>
            </a:r>
            <a:r>
              <a:rPr lang="en-US" sz="3200" u="sng">
                <a:solidFill>
                  <a:srgbClr val="0000FF"/>
                </a:solidFill>
                <a:cs typeface="+mn-cs"/>
              </a:rPr>
              <a:t>identity</a:t>
            </a:r>
            <a:r>
              <a:rPr lang="en-US" sz="3200">
                <a:cs typeface="+mn-cs"/>
              </a:rPr>
              <a:t> of a field (segment), not the </a:t>
            </a:r>
            <a:r>
              <a:rPr lang="en-US" sz="3200" u="sng">
                <a:solidFill>
                  <a:srgbClr val="0000FF"/>
                </a:solidFill>
                <a:cs typeface="+mn-cs"/>
              </a:rPr>
              <a:t>formation</a:t>
            </a:r>
            <a:r>
              <a:rPr lang="en-US" sz="3200">
                <a:cs typeface="+mn-cs"/>
              </a:rPr>
              <a:t> of the field. </a:t>
            </a:r>
          </a:p>
          <a:p>
            <a:pPr>
              <a:defRPr/>
            </a:pPr>
            <a:endParaRPr lang="en-US" sz="3200">
              <a:cs typeface="+mn-cs"/>
            </a:endParaRPr>
          </a:p>
          <a:p>
            <a:pPr>
              <a:defRPr/>
            </a:pPr>
            <a:r>
              <a:rPr lang="en-US" sz="3200">
                <a:cs typeface="+mn-cs"/>
              </a:rPr>
              <a:t>Contrast this to the segmentation genes, which establish the segments themselves.</a:t>
            </a:r>
          </a:p>
          <a:p>
            <a:pPr>
              <a:defRPr/>
            </a:pPr>
            <a:endParaRPr lang="en-US" sz="3200">
              <a:cs typeface="+mn-cs"/>
            </a:endParaRPr>
          </a:p>
          <a:p>
            <a:pPr>
              <a:defRPr/>
            </a:pPr>
            <a:endParaRPr lang="en-US" sz="32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4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838200" y="693616"/>
            <a:ext cx="7467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cs typeface="+mn-cs"/>
              </a:rPr>
              <a:t>The </a:t>
            </a:r>
            <a:r>
              <a:rPr lang="en-US" sz="2800" i="1">
                <a:cs typeface="+mn-cs"/>
              </a:rPr>
              <a:t>Hox</a:t>
            </a:r>
            <a:r>
              <a:rPr lang="en-US" sz="2800">
                <a:cs typeface="+mn-cs"/>
              </a:rPr>
              <a:t> genes act cell autonomously, working within cells to select their developmental fate.</a:t>
            </a:r>
          </a:p>
        </p:txBody>
      </p:sp>
      <p:pic>
        <p:nvPicPr>
          <p:cNvPr id="17410" name="Picture 3" descr=" 02-04.jpg                                                      00000013DNA to Diversity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95"/>
          <a:stretch>
            <a:fillRect/>
          </a:stretch>
        </p:blipFill>
        <p:spPr bwMode="auto">
          <a:xfrm>
            <a:off x="1290190" y="3209518"/>
            <a:ext cx="30527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 02-04.jpg                                                      00000013DNA to Diversity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5"/>
          <a:stretch>
            <a:fillRect/>
          </a:stretch>
        </p:blipFill>
        <p:spPr bwMode="auto">
          <a:xfrm>
            <a:off x="5023990" y="2980918"/>
            <a:ext cx="3052763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20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98231" y="289820"/>
            <a:ext cx="814753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>
                <a:cs typeface="+mn-cs"/>
              </a:rPr>
              <a:t>Thus they are sometimes called </a:t>
            </a:r>
            <a:r>
              <a:rPr lang="en-US" sz="2800">
                <a:latin typeface="Arial"/>
              </a:rPr>
              <a:t>“</a:t>
            </a:r>
            <a:r>
              <a:rPr lang="en-US" sz="2800">
                <a:cs typeface="+mn-cs"/>
              </a:rPr>
              <a:t>selector</a:t>
            </a:r>
            <a:r>
              <a:rPr lang="en-US" sz="2800">
                <a:latin typeface="Arial"/>
              </a:rPr>
              <a:t>”</a:t>
            </a:r>
            <a:r>
              <a:rPr lang="en-US" sz="2800">
                <a:cs typeface="+mn-cs"/>
              </a:rPr>
              <a:t> genes—they select the future developmental path of the segment, controlling whole later developmental programs</a:t>
            </a:r>
          </a:p>
          <a:p>
            <a:pPr>
              <a:defRPr/>
            </a:pPr>
            <a:endParaRPr lang="en-US" sz="2800">
              <a:cs typeface="+mn-cs"/>
            </a:endParaRPr>
          </a:p>
        </p:txBody>
      </p:sp>
      <p:pic>
        <p:nvPicPr>
          <p:cNvPr id="2" name="Picture 1" descr="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4"/>
          <a:stretch/>
        </p:blipFill>
        <p:spPr>
          <a:xfrm>
            <a:off x="2508317" y="2220098"/>
            <a:ext cx="4127365" cy="419503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220026" y="6485141"/>
            <a:ext cx="307079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1000"/>
              <a:t>Current Biology Volume 16, Issue 23 2006 R988 - R989</a:t>
            </a:r>
          </a:p>
        </p:txBody>
      </p:sp>
    </p:spTree>
    <p:extLst>
      <p:ext uri="{BB962C8B-B14F-4D97-AF65-F5344CB8AC3E}">
        <p14:creationId xmlns:p14="http://schemas.microsoft.com/office/powerpoint/2010/main" val="250003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82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Some of the famous ones…</a:t>
            </a:r>
          </a:p>
        </p:txBody>
      </p:sp>
      <p:pic>
        <p:nvPicPr>
          <p:cNvPr id="15362" name="Picture 3" descr="fig0538.gif                                                    000AD6A6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40"/>
          <a:stretch>
            <a:fillRect/>
          </a:stretch>
        </p:blipFill>
        <p:spPr bwMode="auto">
          <a:xfrm>
            <a:off x="431800" y="2251075"/>
            <a:ext cx="3935413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fig1035.gif                                                    000AE28DMacintosh HD                   B8AA18D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1814513"/>
            <a:ext cx="3908425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039813" y="5410200"/>
            <a:ext cx="271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cs typeface="+mn-cs"/>
              </a:rPr>
              <a:t>Ultrabithorax (Ubx)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357813" y="58293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cs typeface="+mn-cs"/>
              </a:rPr>
              <a:t>Antennapedia (Antp)</a:t>
            </a:r>
          </a:p>
        </p:txBody>
      </p:sp>
    </p:spTree>
    <p:extLst>
      <p:ext uri="{BB962C8B-B14F-4D97-AF65-F5344CB8AC3E}">
        <p14:creationId xmlns:p14="http://schemas.microsoft.com/office/powerpoint/2010/main" val="130919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7108"/>
            <a:ext cx="7772400" cy="1143000"/>
          </a:xfrm>
        </p:spPr>
        <p:txBody>
          <a:bodyPr/>
          <a:lstStyle/>
          <a:p>
            <a:r>
              <a:rPr lang="en-US" sz="3600" b="1">
                <a:latin typeface="Calibri"/>
                <a:cs typeface="Calibri"/>
              </a:rPr>
              <a:t>Cleavage vs. Syncytial Development </a:t>
            </a:r>
          </a:p>
        </p:txBody>
      </p:sp>
      <p:pic>
        <p:nvPicPr>
          <p:cNvPr id="2" name="Picture 1" descr="fig022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4" y="1343912"/>
            <a:ext cx="8753231" cy="2110488"/>
          </a:xfrm>
          <a:prstGeom prst="rect">
            <a:avLst/>
          </a:prstGeom>
        </p:spPr>
      </p:pic>
      <p:pic>
        <p:nvPicPr>
          <p:cNvPr id="3" name="Picture 2" descr="fig023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4" y="4055759"/>
            <a:ext cx="8753231" cy="15033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556" y="3399686"/>
            <a:ext cx="1595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mouse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0556" y="5531980"/>
            <a:ext cx="1595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fly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838200" y="533400"/>
            <a:ext cx="74676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The </a:t>
            </a:r>
            <a:r>
              <a:rPr lang="en-US" sz="3200" i="1">
                <a:cs typeface="+mn-cs"/>
              </a:rPr>
              <a:t>Hox</a:t>
            </a:r>
            <a:r>
              <a:rPr lang="en-US" sz="3200">
                <a:cs typeface="+mn-cs"/>
              </a:rPr>
              <a:t> genes are all </a:t>
            </a:r>
            <a:r>
              <a:rPr lang="en-US" sz="3200" i="1">
                <a:solidFill>
                  <a:srgbClr val="0000FF"/>
                </a:solidFill>
                <a:cs typeface="+mn-cs"/>
              </a:rPr>
              <a:t>transcription factors </a:t>
            </a:r>
            <a:r>
              <a:rPr lang="en-US" sz="3200">
                <a:cs typeface="+mn-cs"/>
              </a:rPr>
              <a:t>and are related in their DNA binding domains, the </a:t>
            </a:r>
            <a:r>
              <a:rPr lang="en-US" sz="3200" i="1">
                <a:solidFill>
                  <a:srgbClr val="0000FF"/>
                </a:solidFill>
                <a:cs typeface="+mn-cs"/>
              </a:rPr>
              <a:t>homeobox</a:t>
            </a:r>
            <a:endParaRPr lang="en-US" sz="3200">
              <a:cs typeface="+mn-cs"/>
            </a:endParaRPr>
          </a:p>
          <a:p>
            <a:pPr>
              <a:defRPr/>
            </a:pPr>
            <a:endParaRPr lang="en-US" sz="3200">
              <a:cs typeface="+mn-cs"/>
            </a:endParaRPr>
          </a:p>
          <a:p>
            <a:pPr>
              <a:defRPr/>
            </a:pPr>
            <a:endParaRPr lang="en-US" sz="3200">
              <a:cs typeface="+mn-cs"/>
            </a:endParaRPr>
          </a:p>
        </p:txBody>
      </p:sp>
      <p:pic>
        <p:nvPicPr>
          <p:cNvPr id="18434" name="Picture 3" descr=" 02-08.jpg                                                      00000013DNA to Diversity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2184400"/>
            <a:ext cx="762158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8" y="4095750"/>
            <a:ext cx="3119437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60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3505200" cy="42672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2400" smtClean="0">
                <a:cs typeface="+mn-cs"/>
              </a:rPr>
              <a:t>In the fly, there are two main clusters of </a:t>
            </a:r>
            <a:r>
              <a:rPr lang="en-US" sz="2400" i="1" smtClean="0">
                <a:cs typeface="+mn-cs"/>
              </a:rPr>
              <a:t>Hox</a:t>
            </a:r>
            <a:r>
              <a:rPr lang="en-US" sz="2400" smtClean="0">
                <a:cs typeface="+mn-cs"/>
              </a:rPr>
              <a:t> genes: the Antennapedia Complex (ANT-C) and the Bithorax Complex (BX-C). Strikingly, their order on the chromosome is identical to their order of expression in the A/P axis.</a:t>
            </a:r>
          </a:p>
          <a:p>
            <a:pPr marL="0" indent="0" eaLnBrk="1" hangingPunct="1">
              <a:buFontTx/>
              <a:buNone/>
              <a:defRPr/>
            </a:pPr>
            <a:endParaRPr lang="en-US" sz="2000" smtClean="0">
              <a:cs typeface="+mn-cs"/>
            </a:endParaRPr>
          </a:p>
        </p:txBody>
      </p:sp>
      <p:pic>
        <p:nvPicPr>
          <p:cNvPr id="19458" name="Picture 7" descr=" 02-05.jpg                                                      00000013DNA to Diversity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45"/>
          <a:stretch>
            <a:fillRect/>
          </a:stretch>
        </p:blipFill>
        <p:spPr bwMode="auto">
          <a:xfrm>
            <a:off x="4800600" y="533400"/>
            <a:ext cx="3811588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638800" y="4394200"/>
            <a:ext cx="736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latin typeface="Helvetica" charset="0"/>
                <a:cs typeface="+mn-cs"/>
              </a:rPr>
              <a:t>ANT-C</a:t>
            </a:r>
          </a:p>
        </p:txBody>
      </p:sp>
      <p:sp>
        <p:nvSpPr>
          <p:cNvPr id="6154" name="AutoShape 10"/>
          <p:cNvSpPr>
            <a:spLocks/>
          </p:cNvSpPr>
          <p:nvPr/>
        </p:nvSpPr>
        <p:spPr bwMode="auto">
          <a:xfrm rot="-5400000">
            <a:off x="5905500" y="3238500"/>
            <a:ext cx="152400" cy="2209800"/>
          </a:xfrm>
          <a:prstGeom prst="leftBrace">
            <a:avLst>
              <a:gd name="adj1" fmla="val 120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7543800" y="4394200"/>
            <a:ext cx="619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latin typeface="Helvetica" charset="0"/>
                <a:cs typeface="+mn-cs"/>
              </a:rPr>
              <a:t>BX-C</a:t>
            </a:r>
          </a:p>
        </p:txBody>
      </p:sp>
      <p:sp>
        <p:nvSpPr>
          <p:cNvPr id="6156" name="AutoShape 12"/>
          <p:cNvSpPr>
            <a:spLocks/>
          </p:cNvSpPr>
          <p:nvPr/>
        </p:nvSpPr>
        <p:spPr bwMode="auto">
          <a:xfrm rot="-5400000">
            <a:off x="7810500" y="3619500"/>
            <a:ext cx="152400" cy="1447800"/>
          </a:xfrm>
          <a:prstGeom prst="leftBrace">
            <a:avLst>
              <a:gd name="adj1" fmla="val 79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9463" name="Picture 13" descr=" 02-05.jpg                                                      00000013DNA to Diversity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4"/>
          <a:stretch>
            <a:fillRect/>
          </a:stretch>
        </p:blipFill>
        <p:spPr bwMode="auto">
          <a:xfrm>
            <a:off x="4851400" y="4835525"/>
            <a:ext cx="3811588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01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10"/>
          <p:cNvGrpSpPr>
            <a:grpSpLocks/>
          </p:cNvGrpSpPr>
          <p:nvPr/>
        </p:nvGrpSpPr>
        <p:grpSpPr bwMode="auto">
          <a:xfrm>
            <a:off x="244716" y="2457450"/>
            <a:ext cx="3217863" cy="3930650"/>
            <a:chOff x="3024" y="331"/>
            <a:chExt cx="2401" cy="2642"/>
          </a:xfrm>
        </p:grpSpPr>
        <p:pic>
          <p:nvPicPr>
            <p:cNvPr id="20486" name="Picture 3" descr=" 02-05.jpg                                                      00000013DNA to Diversity               00000000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745"/>
            <a:stretch>
              <a:fillRect/>
            </a:stretch>
          </p:blipFill>
          <p:spPr bwMode="auto">
            <a:xfrm>
              <a:off x="3024" y="331"/>
              <a:ext cx="2401" cy="2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4" name="Text Box 4"/>
            <p:cNvSpPr txBox="1">
              <a:spLocks noChangeArrowheads="1"/>
            </p:cNvSpPr>
            <p:nvPr/>
          </p:nvSpPr>
          <p:spPr bwMode="auto">
            <a:xfrm>
              <a:off x="3552" y="2768"/>
              <a:ext cx="550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latin typeface="Helvetica" charset="0"/>
                  <a:cs typeface="+mn-cs"/>
                </a:rPr>
                <a:t>ANT-C</a:t>
              </a:r>
            </a:p>
          </p:txBody>
        </p:sp>
        <p:sp>
          <p:nvSpPr>
            <p:cNvPr id="20485" name="AutoShape 5"/>
            <p:cNvSpPr>
              <a:spLocks/>
            </p:cNvSpPr>
            <p:nvPr/>
          </p:nvSpPr>
          <p:spPr bwMode="auto">
            <a:xfrm rot="-5400000">
              <a:off x="3720" y="2040"/>
              <a:ext cx="96" cy="1392"/>
            </a:xfrm>
            <a:prstGeom prst="leftBrace">
              <a:avLst>
                <a:gd name="adj1" fmla="val 1208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" name="Text Box 6"/>
            <p:cNvSpPr txBox="1">
              <a:spLocks noChangeArrowheads="1"/>
            </p:cNvSpPr>
            <p:nvPr/>
          </p:nvSpPr>
          <p:spPr bwMode="auto">
            <a:xfrm>
              <a:off x="4752" y="2768"/>
              <a:ext cx="462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latin typeface="Helvetica" charset="0"/>
                  <a:cs typeface="+mn-cs"/>
                </a:rPr>
                <a:t>BX-C</a:t>
              </a:r>
            </a:p>
          </p:txBody>
        </p:sp>
        <p:sp>
          <p:nvSpPr>
            <p:cNvPr id="20487" name="AutoShape 7"/>
            <p:cNvSpPr>
              <a:spLocks/>
            </p:cNvSpPr>
            <p:nvPr/>
          </p:nvSpPr>
          <p:spPr bwMode="auto">
            <a:xfrm rot="-5400000">
              <a:off x="4920" y="2280"/>
              <a:ext cx="96" cy="912"/>
            </a:xfrm>
            <a:prstGeom prst="leftBrace">
              <a:avLst>
                <a:gd name="adj1" fmla="val 791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048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60512" y="206538"/>
            <a:ext cx="8649025" cy="1692275"/>
          </a:xfrm>
        </p:spPr>
        <p:txBody>
          <a:bodyPr anchor="ctr"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smtClean="0">
                <a:cs typeface="+mn-cs"/>
              </a:rPr>
              <a:t>In a </a:t>
            </a:r>
            <a:r>
              <a:rPr lang="en-US" sz="2800" i="1" smtClean="0">
                <a:cs typeface="+mn-cs"/>
              </a:rPr>
              <a:t>Ubx</a:t>
            </a:r>
            <a:r>
              <a:rPr lang="en-US" sz="2800" smtClean="0">
                <a:cs typeface="+mn-cs"/>
              </a:rPr>
              <a:t> mutant, Antp expands into T3, causing a homeotic mutation of T3 into T2 (which has wings). More posterior segments are unaffected due to repression of Antp by Abd-A.</a:t>
            </a:r>
          </a:p>
        </p:txBody>
      </p:sp>
      <p:sp>
        <p:nvSpPr>
          <p:cNvPr id="20493" name="AutoShape 13"/>
          <p:cNvSpPr>
            <a:spLocks noChangeArrowheads="1"/>
          </p:cNvSpPr>
          <p:nvPr/>
        </p:nvSpPr>
        <p:spPr bwMode="auto">
          <a:xfrm>
            <a:off x="3520175" y="4105275"/>
            <a:ext cx="1498600" cy="422275"/>
          </a:xfrm>
          <a:prstGeom prst="rightArrow">
            <a:avLst>
              <a:gd name="adj1" fmla="val 50000"/>
              <a:gd name="adj2" fmla="val 88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3824975" y="3786188"/>
            <a:ext cx="827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cs typeface="+mn-cs"/>
              </a:rPr>
              <a:t>Ubx</a:t>
            </a:r>
            <a:r>
              <a:rPr lang="en-US" i="1" baseline="30000">
                <a:cs typeface="+mn-cs"/>
              </a:rPr>
              <a:t>-</a:t>
            </a:r>
            <a:endParaRPr lang="en-US" i="1">
              <a:cs typeface="+mn-cs"/>
            </a:endParaRPr>
          </a:p>
        </p:txBody>
      </p:sp>
      <p:pic>
        <p:nvPicPr>
          <p:cNvPr id="3" name="Picture 2" descr="fig0538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2"/>
          <a:stretch/>
        </p:blipFill>
        <p:spPr>
          <a:xfrm>
            <a:off x="5137661" y="1927796"/>
            <a:ext cx="1944707" cy="4695744"/>
          </a:xfrm>
          <a:prstGeom prst="rect">
            <a:avLst/>
          </a:prstGeom>
        </p:spPr>
      </p:pic>
      <p:pic>
        <p:nvPicPr>
          <p:cNvPr id="13" name="Picture 12" descr="fig0538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90"/>
          <a:stretch/>
        </p:blipFill>
        <p:spPr>
          <a:xfrm>
            <a:off x="7158566" y="3503897"/>
            <a:ext cx="1841175" cy="13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5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6394450" y="6303963"/>
            <a:ext cx="1377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cs typeface="+mn-cs"/>
              </a:rPr>
              <a:t>Maeda and Karch 2006</a:t>
            </a:r>
          </a:p>
        </p:txBody>
      </p:sp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1701800"/>
            <a:ext cx="5530850" cy="466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482600" y="347663"/>
            <a:ext cx="82724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Although there are only 3 genes in the BX-C, there is a complex regulatory structure that causes segment-specific phenotypes in various mutants.</a:t>
            </a:r>
          </a:p>
        </p:txBody>
      </p:sp>
    </p:spTree>
    <p:extLst>
      <p:ext uri="{BB962C8B-B14F-4D97-AF65-F5344CB8AC3E}">
        <p14:creationId xmlns:p14="http://schemas.microsoft.com/office/powerpoint/2010/main" val="24587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2066925"/>
            <a:ext cx="7943850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7108825" y="6273800"/>
            <a:ext cx="1377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cs typeface="+mn-cs"/>
              </a:rPr>
              <a:t>Maeda and Karch 2006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19125" y="336550"/>
            <a:ext cx="79168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For example, the </a:t>
            </a:r>
            <a:r>
              <a:rPr lang="en-US" i="1">
                <a:cs typeface="+mn-cs"/>
              </a:rPr>
              <a:t>bxd/pbx</a:t>
            </a:r>
            <a:r>
              <a:rPr lang="en-US">
                <a:cs typeface="+mn-cs"/>
              </a:rPr>
              <a:t> mutation causes a transformation of A1-&gt; T3 and a partial transformation of more posterior segments.</a:t>
            </a:r>
          </a:p>
        </p:txBody>
      </p:sp>
    </p:spTree>
    <p:extLst>
      <p:ext uri="{BB962C8B-B14F-4D97-AF65-F5344CB8AC3E}">
        <p14:creationId xmlns:p14="http://schemas.microsoft.com/office/powerpoint/2010/main" val="41689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fig0539.gif                                                    00089492&#10;MSH-Office                     BBA3A94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14" b="40346"/>
          <a:stretch>
            <a:fillRect/>
          </a:stretch>
        </p:blipFill>
        <p:spPr bwMode="auto">
          <a:xfrm>
            <a:off x="3013075" y="2886075"/>
            <a:ext cx="2770188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3" descr="fig0539.gif                                                    00089492&#10;MSH-Office                     BBA3A94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91"/>
          <a:stretch>
            <a:fillRect/>
          </a:stretch>
        </p:blipFill>
        <p:spPr bwMode="auto">
          <a:xfrm>
            <a:off x="5930900" y="1557338"/>
            <a:ext cx="2770188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fig0539.gif                                                    00089492&#10;MSH-Office                     BBA3A94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24"/>
          <a:stretch>
            <a:fillRect/>
          </a:stretch>
        </p:blipFill>
        <p:spPr bwMode="auto">
          <a:xfrm>
            <a:off x="152400" y="1509713"/>
            <a:ext cx="2770188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81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12738" y="287338"/>
            <a:ext cx="8518525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The Hox genes control the expression of important segment-specific and organ-specific genes, usually other transcription factors, which in turn control whole developmental programs.</a:t>
            </a:r>
          </a:p>
          <a:p>
            <a:pPr>
              <a:defRPr/>
            </a:pPr>
            <a:endParaRPr lang="en-US" sz="1200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For example, Scr </a:t>
            </a:r>
            <a:r>
              <a:rPr lang="en-US" b="1">
                <a:solidFill>
                  <a:srgbClr val="0000FF"/>
                </a:solidFill>
                <a:cs typeface="+mn-cs"/>
              </a:rPr>
              <a:t>activates</a:t>
            </a:r>
            <a:r>
              <a:rPr lang="en-US">
                <a:cs typeface="+mn-cs"/>
              </a:rPr>
              <a:t> the </a:t>
            </a:r>
            <a:r>
              <a:rPr lang="en-US" i="1">
                <a:cs typeface="+mn-cs"/>
              </a:rPr>
              <a:t>forkhead</a:t>
            </a:r>
            <a:r>
              <a:rPr lang="en-US">
                <a:cs typeface="+mn-cs"/>
              </a:rPr>
              <a:t> tx factor, which controls development of the salivary gland.</a:t>
            </a:r>
          </a:p>
          <a:p>
            <a:pPr>
              <a:defRPr/>
            </a:pPr>
            <a:endParaRPr lang="en-US" sz="1200">
              <a:cs typeface="+mn-cs"/>
            </a:endParaRPr>
          </a:p>
          <a:p>
            <a:pPr>
              <a:defRPr/>
            </a:pPr>
            <a:r>
              <a:rPr lang="en-US" i="1">
                <a:cs typeface="+mn-cs"/>
              </a:rPr>
              <a:t>Ubx</a:t>
            </a:r>
            <a:r>
              <a:rPr lang="en-US">
                <a:cs typeface="+mn-cs"/>
              </a:rPr>
              <a:t> and </a:t>
            </a:r>
            <a:r>
              <a:rPr lang="en-US" i="1">
                <a:cs typeface="+mn-cs"/>
              </a:rPr>
              <a:t>Abd-A </a:t>
            </a:r>
            <a:r>
              <a:rPr lang="en-US" b="1">
                <a:solidFill>
                  <a:srgbClr val="0000FF"/>
                </a:solidFill>
                <a:cs typeface="+mn-cs"/>
              </a:rPr>
              <a:t>repress</a:t>
            </a:r>
            <a:r>
              <a:rPr lang="en-US" i="1">
                <a:cs typeface="+mn-cs"/>
              </a:rPr>
              <a:t> distal-less</a:t>
            </a:r>
            <a:r>
              <a:rPr lang="en-US">
                <a:cs typeface="+mn-cs"/>
              </a:rPr>
              <a:t> in abdominal segments, preventing the development of appendages. This also requires segmentation gene input.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t="3421" b="3815"/>
          <a:stretch>
            <a:fillRect/>
          </a:stretch>
        </p:blipFill>
        <p:spPr bwMode="auto">
          <a:xfrm>
            <a:off x="1797050" y="3851275"/>
            <a:ext cx="5548313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88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98231" y="289820"/>
            <a:ext cx="814753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>
                <a:cs typeface="+mn-cs"/>
              </a:rPr>
              <a:t>Thus they are sometimes called </a:t>
            </a:r>
            <a:r>
              <a:rPr lang="en-US" sz="2800">
                <a:latin typeface="Arial"/>
              </a:rPr>
              <a:t>“</a:t>
            </a:r>
            <a:r>
              <a:rPr lang="en-US" sz="2800">
                <a:cs typeface="+mn-cs"/>
              </a:rPr>
              <a:t>selector</a:t>
            </a:r>
            <a:r>
              <a:rPr lang="en-US" sz="2800">
                <a:latin typeface="Arial"/>
              </a:rPr>
              <a:t>”</a:t>
            </a:r>
            <a:r>
              <a:rPr lang="en-US" sz="2800">
                <a:cs typeface="+mn-cs"/>
              </a:rPr>
              <a:t> genes—they select the future developmental path of the segment, controlling whole later developmental programs</a:t>
            </a:r>
          </a:p>
          <a:p>
            <a:pPr>
              <a:defRPr/>
            </a:pPr>
            <a:endParaRPr lang="en-US" sz="2800">
              <a:cs typeface="+mn-cs"/>
            </a:endParaRPr>
          </a:p>
        </p:txBody>
      </p:sp>
      <p:pic>
        <p:nvPicPr>
          <p:cNvPr id="2" name="Picture 1" descr="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4"/>
          <a:stretch/>
        </p:blipFill>
        <p:spPr>
          <a:xfrm>
            <a:off x="2508317" y="2220098"/>
            <a:ext cx="4127365" cy="419503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220026" y="6485141"/>
            <a:ext cx="307079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1000"/>
              <a:t>Current Biology Volume 16, Issue 23 2006 R988 - R989</a:t>
            </a:r>
          </a:p>
        </p:txBody>
      </p:sp>
    </p:spTree>
    <p:extLst>
      <p:ext uri="{BB962C8B-B14F-4D97-AF65-F5344CB8AC3E}">
        <p14:creationId xmlns:p14="http://schemas.microsoft.com/office/powerpoint/2010/main" val="381755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2138" y="398463"/>
            <a:ext cx="7958137" cy="1000125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i="1" smtClean="0">
                <a:cs typeface="+mn-cs"/>
              </a:rPr>
              <a:t>Initial</a:t>
            </a:r>
            <a:r>
              <a:rPr lang="en-US" smtClean="0">
                <a:cs typeface="+mn-cs"/>
              </a:rPr>
              <a:t> expression depends on gap and pair-rule genes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2785" r="2071" b="5931"/>
          <a:stretch>
            <a:fillRect/>
          </a:stretch>
        </p:blipFill>
        <p:spPr bwMode="auto">
          <a:xfrm>
            <a:off x="703263" y="1665288"/>
            <a:ext cx="79311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835525" y="3303588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cs typeface="+mn-cs"/>
              </a:rPr>
              <a:t>hb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898525" y="5513388"/>
            <a:ext cx="50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cs typeface="+mn-cs"/>
              </a:rPr>
              <a:t>Kr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898525" y="3303588"/>
            <a:ext cx="608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cs typeface="+mn-cs"/>
              </a:rPr>
              <a:t>WT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4835525" y="5513388"/>
            <a:ext cx="436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cs typeface="+mn-cs"/>
              </a:rPr>
              <a:t>tll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2827338" y="6088063"/>
            <a:ext cx="348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cs typeface="+mn-cs"/>
              </a:rPr>
              <a:t>Abd-A in situ</a:t>
            </a:r>
            <a:r>
              <a:rPr lang="en-US">
                <a:cs typeface="+mn-cs"/>
              </a:rPr>
              <a:t> hybridization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7138988" y="6515100"/>
            <a:ext cx="17938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>
                <a:cs typeface="+mn-cs"/>
              </a:rPr>
              <a:t>Casares and Sanchez-Herrero 1995</a:t>
            </a:r>
          </a:p>
        </p:txBody>
      </p:sp>
      <p:sp>
        <p:nvSpPr>
          <p:cNvPr id="23564" name="AutoShape 12"/>
          <p:cNvSpPr>
            <a:spLocks noChangeArrowheads="1"/>
          </p:cNvSpPr>
          <p:nvPr/>
        </p:nvSpPr>
        <p:spPr bwMode="auto">
          <a:xfrm>
            <a:off x="6619875" y="3355975"/>
            <a:ext cx="271463" cy="144463"/>
          </a:xfrm>
          <a:prstGeom prst="leftArrow">
            <a:avLst>
              <a:gd name="adj1" fmla="val 50000"/>
              <a:gd name="adj2" fmla="val 469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>
            <a:off x="2667000" y="5759450"/>
            <a:ext cx="271463" cy="144463"/>
          </a:xfrm>
          <a:prstGeom prst="leftArrow">
            <a:avLst>
              <a:gd name="adj1" fmla="val 50000"/>
              <a:gd name="adj2" fmla="val 469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 flipH="1">
            <a:off x="7651750" y="5591175"/>
            <a:ext cx="271463" cy="144463"/>
          </a:xfrm>
          <a:prstGeom prst="leftArrow">
            <a:avLst>
              <a:gd name="adj1" fmla="val 50000"/>
              <a:gd name="adj2" fmla="val 469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2786063" y="2116138"/>
            <a:ext cx="828675" cy="149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6783388" y="1930400"/>
            <a:ext cx="828675" cy="149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2957513" y="4217988"/>
            <a:ext cx="828675" cy="149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6777038" y="4270375"/>
            <a:ext cx="828675" cy="1498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48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00" y="415925"/>
            <a:ext cx="8445500" cy="6111875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sz="2800" i="1" dirty="0" smtClean="0">
                <a:cs typeface="+mn-cs"/>
              </a:rPr>
              <a:t>Maintenance</a:t>
            </a:r>
            <a:r>
              <a:rPr lang="en-US" sz="2800" dirty="0" smtClean="0">
                <a:cs typeface="+mn-cs"/>
              </a:rPr>
              <a:t> of expression is via epigenetic mechanisms.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endParaRPr lang="en-US" sz="2400" dirty="0" smtClean="0">
              <a:cs typeface="+mn-cs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sz="2400" dirty="0" err="1" smtClean="0">
                <a:cs typeface="+mn-cs"/>
              </a:rPr>
              <a:t>Polycomb</a:t>
            </a:r>
            <a:r>
              <a:rPr lang="en-US" sz="2400" dirty="0" smtClean="0">
                <a:cs typeface="+mn-cs"/>
              </a:rPr>
              <a:t> group (Pc-G) genes keep homeotic genes repressed in segments where they were not </a:t>
            </a:r>
            <a:r>
              <a:rPr lang="en-US" sz="2400" dirty="0" err="1" smtClean="0">
                <a:cs typeface="+mn-cs"/>
              </a:rPr>
              <a:t>intially</a:t>
            </a:r>
            <a:r>
              <a:rPr lang="en-US" sz="2400" dirty="0" smtClean="0">
                <a:cs typeface="+mn-cs"/>
              </a:rPr>
              <a:t> activated.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endParaRPr lang="en-US" sz="2400" dirty="0" smtClean="0">
              <a:cs typeface="+mn-cs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sz="2400" dirty="0" err="1" smtClean="0">
                <a:cs typeface="+mn-cs"/>
              </a:rPr>
              <a:t>Trithorax</a:t>
            </a:r>
            <a:r>
              <a:rPr lang="en-US" sz="2400" dirty="0" smtClean="0">
                <a:cs typeface="+mn-cs"/>
              </a:rPr>
              <a:t> group (</a:t>
            </a:r>
            <a:r>
              <a:rPr lang="en-US" sz="2400" dirty="0" err="1" smtClean="0">
                <a:cs typeface="+mn-cs"/>
              </a:rPr>
              <a:t>trx</a:t>
            </a:r>
            <a:r>
              <a:rPr lang="en-US" sz="2400" dirty="0" smtClean="0">
                <a:cs typeface="+mn-cs"/>
              </a:rPr>
              <a:t>-G) genes maintain the expression of the homeotic genes in their appropriate segments.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endParaRPr lang="en-US" sz="2400" dirty="0" smtClean="0">
              <a:cs typeface="+mn-cs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sz="2400" dirty="0" smtClean="0">
                <a:cs typeface="+mn-cs"/>
              </a:rPr>
              <a:t>Both groups act by modifying chromatin conformation. </a:t>
            </a:r>
            <a:r>
              <a:rPr lang="en-US" sz="2400" dirty="0" err="1" smtClean="0">
                <a:cs typeface="+mn-cs"/>
              </a:rPr>
              <a:t>PcG</a:t>
            </a:r>
            <a:r>
              <a:rPr lang="en-US" sz="2400" dirty="0" smtClean="0">
                <a:cs typeface="+mn-cs"/>
              </a:rPr>
              <a:t> complexes promote H3K27 tri-methylation. </a:t>
            </a:r>
            <a:r>
              <a:rPr lang="en-US" sz="2400" dirty="0" err="1" smtClean="0">
                <a:cs typeface="+mn-cs"/>
              </a:rPr>
              <a:t>TrxG</a:t>
            </a:r>
            <a:r>
              <a:rPr lang="en-US" sz="2400" dirty="0" smtClean="0">
                <a:cs typeface="+mn-cs"/>
              </a:rPr>
              <a:t> complexes can promote H3K4 methylation. Many details remain to be established.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endParaRPr lang="en-US" sz="2400" dirty="0" smtClean="0">
              <a:cs typeface="+mn-cs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sz="2400" b="1" i="1" dirty="0" smtClean="0">
                <a:cs typeface="+mn-cs"/>
              </a:rPr>
              <a:t>In this way, patterning information conveyed by the early activity of the segmentation genes is preserved throughout the life cycle.</a:t>
            </a:r>
          </a:p>
        </p:txBody>
      </p:sp>
    </p:spTree>
    <p:extLst>
      <p:ext uri="{BB962C8B-B14F-4D97-AF65-F5344CB8AC3E}">
        <p14:creationId xmlns:p14="http://schemas.microsoft.com/office/powerpoint/2010/main" val="75370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stages of embryogenesis</a:t>
            </a:r>
          </a:p>
        </p:txBody>
      </p:sp>
      <p:pic>
        <p:nvPicPr>
          <p:cNvPr id="7171" name="wt-lat.mov" descr="/Users/halfon/Desktop/courses/BCH512/wt-lat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"/>
            <a:ext cx="7112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90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71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200"/>
            <a:ext cx="9144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6350000" y="6197600"/>
            <a:ext cx="2095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  <a:cs typeface="Arial" charset="0"/>
              </a:rPr>
              <a:t>Kerppola (2009) Trends Cell Biol. 19:692-704</a:t>
            </a:r>
          </a:p>
        </p:txBody>
      </p:sp>
    </p:spTree>
    <p:extLst>
      <p:ext uri="{BB962C8B-B14F-4D97-AF65-F5344CB8AC3E}">
        <p14:creationId xmlns:p14="http://schemas.microsoft.com/office/powerpoint/2010/main" val="2664439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60400" y="414338"/>
            <a:ext cx="80946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cs typeface="+mn-cs"/>
              </a:rPr>
              <a:t>The </a:t>
            </a:r>
            <a:r>
              <a:rPr lang="en-US" i="1">
                <a:cs typeface="+mn-cs"/>
              </a:rPr>
              <a:t>Hox</a:t>
            </a:r>
            <a:r>
              <a:rPr lang="en-US">
                <a:cs typeface="+mn-cs"/>
              </a:rPr>
              <a:t> genes appear as far back as the </a:t>
            </a:r>
            <a:r>
              <a:rPr lang="en-US" i="1">
                <a:cs typeface="+mn-cs"/>
              </a:rPr>
              <a:t>Cnidaria</a:t>
            </a:r>
            <a:r>
              <a:rPr lang="en-US">
                <a:cs typeface="+mn-cs"/>
              </a:rPr>
              <a:t>. In vertebrates, there are four copies of the </a:t>
            </a:r>
            <a:r>
              <a:rPr lang="en-US" i="1">
                <a:cs typeface="+mn-cs"/>
              </a:rPr>
              <a:t>Hox</a:t>
            </a:r>
            <a:r>
              <a:rPr lang="en-US">
                <a:cs typeface="+mn-cs"/>
              </a:rPr>
              <a:t> cluster. Not every gene is maintained in each cluster.</a:t>
            </a:r>
          </a:p>
        </p:txBody>
      </p:sp>
      <p:pic>
        <p:nvPicPr>
          <p:cNvPr id="28674" name="Picture 5" descr=" 04-07.jpg                                                      00000013DNA to Diversity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612900"/>
            <a:ext cx="4606925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6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547813" y="331788"/>
            <a:ext cx="604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Similar homeotic effects are seen in vertebrates:</a:t>
            </a:r>
          </a:p>
        </p:txBody>
      </p:sp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" t="1167" r="5461" b="76958"/>
          <a:stretch>
            <a:fillRect/>
          </a:stretch>
        </p:blipFill>
        <p:spPr bwMode="auto">
          <a:xfrm>
            <a:off x="349250" y="3786188"/>
            <a:ext cx="4089400" cy="20050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" t="1167" r="5461" b="76958"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969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30846" r="4794" b="48099"/>
          <a:stretch>
            <a:fillRect/>
          </a:stretch>
        </p:blipFill>
        <p:spPr bwMode="auto">
          <a:xfrm>
            <a:off x="2530475" y="1050925"/>
            <a:ext cx="4083050" cy="1927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87" t="30846" r="4794" b="48099"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970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" t="59801" r="4401" b="19272"/>
          <a:stretch>
            <a:fillRect/>
          </a:stretch>
        </p:blipFill>
        <p:spPr bwMode="auto">
          <a:xfrm>
            <a:off x="4659313" y="3803650"/>
            <a:ext cx="4192587" cy="1933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57" t="59801" r="4401" b="19272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7400925" y="6192838"/>
            <a:ext cx="14001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>
                <a:cs typeface="+mn-cs"/>
              </a:rPr>
              <a:t>Wellik and Capecchi 2003</a:t>
            </a:r>
          </a:p>
        </p:txBody>
      </p:sp>
    </p:spTree>
    <p:extLst>
      <p:ext uri="{BB962C8B-B14F-4D97-AF65-F5344CB8AC3E}">
        <p14:creationId xmlns:p14="http://schemas.microsoft.com/office/powerpoint/2010/main" val="3428623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fig0208.gif                                                    00016364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7"/>
          <a:stretch>
            <a:fillRect/>
          </a:stretch>
        </p:blipFill>
        <p:spPr bwMode="auto">
          <a:xfrm>
            <a:off x="382588" y="1477963"/>
            <a:ext cx="3775075" cy="389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4" descr="fig0208.gif                                                    00016364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4"/>
          <a:stretch>
            <a:fillRect/>
          </a:stretch>
        </p:blipFill>
        <p:spPr bwMode="auto">
          <a:xfrm>
            <a:off x="4803775" y="1973263"/>
            <a:ext cx="4117975" cy="290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654175" y="347663"/>
            <a:ext cx="5834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Function is conserved between fly and mouse:</a:t>
            </a:r>
          </a:p>
        </p:txBody>
      </p:sp>
    </p:spTree>
    <p:extLst>
      <p:ext uri="{BB962C8B-B14F-4D97-AF65-F5344CB8AC3E}">
        <p14:creationId xmlns:p14="http://schemas.microsoft.com/office/powerpoint/2010/main" val="140368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00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10600" cy="91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Dorsal-Ventral Patterning depends on a gradient of the morphogen Dorsal, which acts as both an activator and repressor of transcription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9978" r="2702" b="32384"/>
          <a:stretch>
            <a:fillRect/>
          </a:stretch>
        </p:blipFill>
        <p:spPr bwMode="auto">
          <a:xfrm>
            <a:off x="304800" y="1905000"/>
            <a:ext cx="279558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00200"/>
            <a:ext cx="5338763" cy="48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66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485140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/>
              <a:t>The Dorsal gradient results from a complicated protease cascade that results in localized activation of the Toll receptor. But </a:t>
            </a:r>
            <a:r>
              <a:rPr lang="en-US" dirty="0" smtClean="0"/>
              <a:t>it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/>
              <a:t>s still </a:t>
            </a:r>
            <a:r>
              <a:rPr lang="en-US" dirty="0"/>
              <a:t>not known just how the initial asymmetry in D-V patterning is established.</a:t>
            </a:r>
          </a:p>
          <a:p>
            <a:pPr algn="just">
              <a:spcBef>
                <a:spcPct val="50000"/>
              </a:spcBef>
            </a:pPr>
            <a:r>
              <a:rPr lang="en-US" dirty="0"/>
              <a:t>This pathway is also important in the innate immune response in both insects and in mammals.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7"/>
          <a:stretch>
            <a:fillRect/>
          </a:stretch>
        </p:blipFill>
        <p:spPr bwMode="auto">
          <a:xfrm>
            <a:off x="5510213" y="273050"/>
            <a:ext cx="3063875" cy="65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27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57200" y="762000"/>
            <a:ext cx="7924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Toll is found everywhere in the oocyte plasma membrane. But </a:t>
            </a:r>
            <a:r>
              <a:rPr lang="en-US" dirty="0" smtClean="0"/>
              <a:t>it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/>
              <a:t>s only </a:t>
            </a:r>
            <a:r>
              <a:rPr lang="en-US" i="1" dirty="0"/>
              <a:t>active</a:t>
            </a:r>
            <a:r>
              <a:rPr lang="en-US" dirty="0"/>
              <a:t> on the ventral side: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7" t="3954" b="56702"/>
          <a:stretch>
            <a:fillRect/>
          </a:stretch>
        </p:blipFill>
        <p:spPr bwMode="auto">
          <a:xfrm>
            <a:off x="1066800" y="1828800"/>
            <a:ext cx="306387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4267200" y="1905000"/>
            <a:ext cx="43434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/>
              <a:t>Toll signaling activates the Pelle ser/thr kinase. This leads to phosphorylation of Cactus, causing its release from Dorsal. Dorsal can then enter the nucleus. </a:t>
            </a:r>
          </a:p>
          <a:p>
            <a:endParaRPr lang="en-US" sz="2000"/>
          </a:p>
          <a:p>
            <a:endParaRPr lang="en-US" sz="2000"/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609600" y="49530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Why is Toll only active on the ventral side?</a:t>
            </a:r>
          </a:p>
        </p:txBody>
      </p:sp>
    </p:spTree>
    <p:extLst>
      <p:ext uri="{BB962C8B-B14F-4D97-AF65-F5344CB8AC3E}">
        <p14:creationId xmlns:p14="http://schemas.microsoft.com/office/powerpoint/2010/main" val="3946732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09600" y="533400"/>
            <a:ext cx="7924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Toll ligand is Spätzle. Spätzle becomes activated following cleavage by a serine protease cascade similar to the one used in blood clotting: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7" t="34041" b="11572"/>
          <a:stretch>
            <a:fillRect/>
          </a:stretch>
        </p:blipFill>
        <p:spPr bwMode="auto">
          <a:xfrm>
            <a:off x="990600" y="1905000"/>
            <a:ext cx="30638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343400" y="2057400"/>
            <a:ext cx="3962400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Cleaved Spätzle is found only on the ventral side of the egg. This explains why Toll is only active ventrally. On the other hand:</a:t>
            </a:r>
          </a:p>
          <a:p>
            <a:pPr>
              <a:spcBef>
                <a:spcPct val="50000"/>
              </a:spcBef>
            </a:pPr>
            <a:r>
              <a:rPr lang="en-US"/>
              <a:t>Why is Spätzle only active on the ventral side?</a:t>
            </a:r>
          </a:p>
        </p:txBody>
      </p:sp>
    </p:spTree>
    <p:extLst>
      <p:ext uri="{BB962C8B-B14F-4D97-AF65-F5344CB8AC3E}">
        <p14:creationId xmlns:p14="http://schemas.microsoft.com/office/powerpoint/2010/main" val="2319037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09600" y="533400"/>
            <a:ext cx="7924800" cy="657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It turns out that the entire protease cascade leading to Toll activation is active only ventrally--but </a:t>
            </a:r>
            <a:r>
              <a:rPr lang="en-US" dirty="0" smtClean="0">
                <a:latin typeface="+mj-lt"/>
              </a:rPr>
              <a:t>it’s been</a:t>
            </a:r>
            <a:r>
              <a:rPr lang="en-US" dirty="0" smtClean="0"/>
              <a:t> </a:t>
            </a:r>
            <a:r>
              <a:rPr lang="en-US" dirty="0"/>
              <a:t>very hard to determine why. In fact, we still </a:t>
            </a:r>
            <a:r>
              <a:rPr lang="en-US" dirty="0" smtClean="0"/>
              <a:t>don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>
                <a:latin typeface="+mj-lt"/>
              </a:rPr>
              <a:t>t </a:t>
            </a:r>
            <a:r>
              <a:rPr lang="en-US" dirty="0" smtClean="0"/>
              <a:t>completely </a:t>
            </a:r>
            <a:r>
              <a:rPr lang="en-US" dirty="0"/>
              <a:t>understand this.</a:t>
            </a:r>
          </a:p>
          <a:p>
            <a:pPr>
              <a:spcBef>
                <a:spcPct val="50000"/>
              </a:spcBef>
            </a:pPr>
            <a:r>
              <a:rPr lang="en-US" dirty="0"/>
              <a:t>The dorsally located oocyte nucleus signals to dorsal follicle cells via the EGF-receptor pathway. This causes transcription of the </a:t>
            </a:r>
            <a:r>
              <a:rPr lang="en-US" i="1" dirty="0"/>
              <a:t>pipe</a:t>
            </a:r>
            <a:r>
              <a:rPr lang="en-US" dirty="0"/>
              <a:t> gene to be repressed. Thus, </a:t>
            </a:r>
            <a:r>
              <a:rPr lang="en-US" i="1" dirty="0"/>
              <a:t>pipe</a:t>
            </a:r>
            <a:r>
              <a:rPr lang="en-US" dirty="0"/>
              <a:t> is only produced in ventral follicle cells.</a:t>
            </a:r>
          </a:p>
          <a:p>
            <a:pPr>
              <a:spcBef>
                <a:spcPct val="50000"/>
              </a:spcBef>
            </a:pPr>
            <a:r>
              <a:rPr lang="en-US" dirty="0"/>
              <a:t>Pipe is the only clearly localized member of the dorsal/ventral patterning genes. It encodes a 2-O-sulfotransferase. However, we do not know all of its substrates or how it initiates the ventral localization of the protease cascade.</a:t>
            </a:r>
          </a:p>
          <a:p>
            <a:pPr>
              <a:spcBef>
                <a:spcPct val="50000"/>
              </a:spcBef>
            </a:pPr>
            <a:r>
              <a:rPr lang="en-US" dirty="0"/>
              <a:t>Recent work shows that at least some Pipe substrates are components of the </a:t>
            </a:r>
            <a:r>
              <a:rPr lang="en-US" dirty="0" err="1"/>
              <a:t>vitelline</a:t>
            </a:r>
            <a:r>
              <a:rPr lang="en-US" dirty="0"/>
              <a:t> membrane. </a:t>
            </a:r>
            <a:endParaRPr lang="en-US" dirty="0" smtClean="0"/>
          </a:p>
          <a:p>
            <a:pPr>
              <a:spcBef>
                <a:spcPct val="50000"/>
              </a:spcBef>
            </a:pPr>
            <a:r>
              <a:rPr lang="en-US" sz="1400" u="sng" dirty="0" smtClean="0">
                <a:solidFill>
                  <a:srgbClr val="1623CF"/>
                </a:solidFill>
                <a:latin typeface="Arial" charset="0"/>
                <a:hlinkClick r:id="rId2"/>
              </a:rPr>
              <a:t>Sulfation </a:t>
            </a:r>
            <a:r>
              <a:rPr lang="en-US" sz="1400" u="sng" dirty="0">
                <a:solidFill>
                  <a:srgbClr val="1623CF"/>
                </a:solidFill>
                <a:latin typeface="Arial" charset="0"/>
                <a:hlinkClick r:id="rId2"/>
              </a:rPr>
              <a:t>of eggshell components by Pipe defines dorsal-ventral polarity in the Drosophila embryo.</a:t>
            </a:r>
            <a:r>
              <a:rPr lang="en-US" sz="1400" u="sng" dirty="0">
                <a:solidFill>
                  <a:srgbClr val="1623CF"/>
                </a:solidFill>
                <a:latin typeface="Arial" charset="0"/>
              </a:rPr>
              <a:t> </a:t>
            </a:r>
            <a:r>
              <a:rPr lang="en-US" sz="1400" dirty="0">
                <a:latin typeface="Arial" charset="0"/>
              </a:rPr>
              <a:t>Zhang Z, Stevens LM, Stein </a:t>
            </a:r>
            <a:r>
              <a:rPr lang="en-US" sz="1400" dirty="0" err="1">
                <a:latin typeface="Arial" charset="0"/>
              </a:rPr>
              <a:t>D.Curr</a:t>
            </a:r>
            <a:r>
              <a:rPr lang="en-US" sz="1400" dirty="0">
                <a:latin typeface="Arial" charset="0"/>
              </a:rPr>
              <a:t> Biol. 2009 Jul 28;19(14):1200-5.</a:t>
            </a:r>
            <a:r>
              <a:rPr lang="en-US" sz="1400" dirty="0">
                <a:solidFill>
                  <a:srgbClr val="696969"/>
                </a:solidFill>
                <a:latin typeface="Arial" charset="0"/>
              </a:rPr>
              <a:t>PMID: </a:t>
            </a:r>
            <a:r>
              <a:rPr lang="en-US" sz="1400" dirty="0" smtClean="0">
                <a:solidFill>
                  <a:srgbClr val="696969"/>
                </a:solidFill>
                <a:latin typeface="Arial" charset="0"/>
              </a:rPr>
              <a:t>19540119</a:t>
            </a:r>
            <a:endParaRPr lang="en-US" sz="1400" dirty="0">
              <a:solidFill>
                <a:srgbClr val="69696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259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647" y="126349"/>
            <a:ext cx="9020256" cy="635651"/>
          </a:xfrm>
        </p:spPr>
        <p:txBody>
          <a:bodyPr/>
          <a:lstStyle/>
          <a:p>
            <a:r>
              <a:rPr lang="en-US" sz="2800" b="1">
                <a:latin typeface="Calibri"/>
                <a:cs typeface="Calibri"/>
              </a:rPr>
              <a:t>Main body axes and patterning by maternal effect genes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335" y="819204"/>
            <a:ext cx="4188029" cy="437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660000" y="2253431"/>
            <a:ext cx="5929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 b="1">
                <a:latin typeface="Arial" charset="0"/>
              </a:rPr>
              <a:t>Termini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3132667" y="2448821"/>
            <a:ext cx="2533487" cy="18235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2937281" y="2461846"/>
            <a:ext cx="597877" cy="27939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9" descr="fig0233.gif                                                    000AD038Macintosh HD                   B8AA18D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7" b="20322"/>
          <a:stretch>
            <a:fillRect/>
          </a:stretch>
        </p:blipFill>
        <p:spPr bwMode="auto">
          <a:xfrm>
            <a:off x="2264975" y="5232985"/>
            <a:ext cx="4626749" cy="15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4" r="38574"/>
          <a:stretch>
            <a:fillRect/>
          </a:stretch>
        </p:blipFill>
        <p:spPr bwMode="auto">
          <a:xfrm>
            <a:off x="5257800" y="152400"/>
            <a:ext cx="25908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53" b="52771"/>
          <a:stretch>
            <a:fillRect/>
          </a:stretch>
        </p:blipFill>
        <p:spPr bwMode="auto">
          <a:xfrm>
            <a:off x="441325" y="685800"/>
            <a:ext cx="41275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54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7"/>
          <a:stretch>
            <a:fillRect/>
          </a:stretch>
        </p:blipFill>
        <p:spPr bwMode="auto">
          <a:xfrm>
            <a:off x="538163" y="207963"/>
            <a:ext cx="2846387" cy="644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b="1205"/>
          <a:stretch>
            <a:fillRect/>
          </a:stretch>
        </p:blipFill>
        <p:spPr bwMode="auto">
          <a:xfrm>
            <a:off x="4418013" y="292100"/>
            <a:ext cx="3321050" cy="257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2889250"/>
            <a:ext cx="5122863" cy="38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8483600" y="3711575"/>
            <a:ext cx="43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Helvetica" charset="0"/>
              </a:rPr>
              <a:t>ER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8483600" y="5557838"/>
            <a:ext cx="560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Helvetica" charset="0"/>
              </a:rPr>
              <a:t>golgi</a:t>
            </a:r>
          </a:p>
        </p:txBody>
      </p:sp>
    </p:spTree>
    <p:extLst>
      <p:ext uri="{BB962C8B-B14F-4D97-AF65-F5344CB8AC3E}">
        <p14:creationId xmlns:p14="http://schemas.microsoft.com/office/powerpoint/2010/main" val="3031935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141288" y="2471738"/>
            <a:ext cx="8743950" cy="4211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23" name="Picture 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8"/>
          <a:stretch>
            <a:fillRect/>
          </a:stretch>
        </p:blipFill>
        <p:spPr bwMode="auto">
          <a:xfrm>
            <a:off x="2173288" y="3121025"/>
            <a:ext cx="4678362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228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003425" y="6489700"/>
            <a:ext cx="65881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 b="1">
                <a:solidFill>
                  <a:srgbClr val="124A9A"/>
                </a:solidFill>
                <a:latin typeface="Arial" charset="0"/>
              </a:rPr>
              <a:t>Zhang, Z. et al. Development 2009;136:2779-2789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20650" y="2578100"/>
            <a:ext cx="878363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 b="1">
                <a:solidFill>
                  <a:srgbClr val="000000"/>
                </a:solidFill>
                <a:latin typeface="Arial" charset="0"/>
              </a:rPr>
              <a:t>Residual DV polarity in embryos from females expressing Pipe-ST2 uniformly around the DV circumference of the follicular epithelium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400050" y="428625"/>
            <a:ext cx="8328025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But:</a:t>
            </a:r>
          </a:p>
          <a:p>
            <a:pPr>
              <a:spcBef>
                <a:spcPct val="50000"/>
              </a:spcBef>
            </a:pPr>
            <a:r>
              <a:rPr lang="en-US"/>
              <a:t>Recent work shows that in the presence of uniformly distributed Pipe, there is still some D-V polarity. So Pipe may not be the only determinant.</a:t>
            </a:r>
          </a:p>
        </p:txBody>
      </p:sp>
    </p:spTree>
    <p:extLst>
      <p:ext uri="{BB962C8B-B14F-4D97-AF65-F5344CB8AC3E}">
        <p14:creationId xmlns:p14="http://schemas.microsoft.com/office/powerpoint/2010/main" val="3632194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26"/>
          <p:cNvSpPr txBox="1">
            <a:spLocks noChangeArrowheads="1"/>
          </p:cNvSpPr>
          <p:nvPr/>
        </p:nvSpPr>
        <p:spPr bwMode="auto">
          <a:xfrm>
            <a:off x="1143000" y="685800"/>
            <a:ext cx="68580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Key concepts in dorsal/ventral patterning:</a:t>
            </a:r>
          </a:p>
          <a:p>
            <a:pPr>
              <a:spcBef>
                <a:spcPct val="50000"/>
              </a:spcBef>
            </a:pPr>
            <a:r>
              <a:rPr lang="en-US"/>
              <a:t>•ultimately depends on a </a:t>
            </a:r>
            <a:r>
              <a:rPr lang="en-US" i="1"/>
              <a:t>morphogen gradient</a:t>
            </a:r>
            <a:r>
              <a:rPr lang="en-US"/>
              <a:t> of a nuclear-localized transcription factor (Dorsal)</a:t>
            </a:r>
          </a:p>
          <a:p>
            <a:pPr>
              <a:spcBef>
                <a:spcPct val="50000"/>
              </a:spcBef>
            </a:pPr>
            <a:r>
              <a:rPr lang="en-US"/>
              <a:t>•takes place by </a:t>
            </a:r>
            <a:r>
              <a:rPr lang="en-US" i="1"/>
              <a:t>localized activation</a:t>
            </a:r>
            <a:r>
              <a:rPr lang="en-US"/>
              <a:t> of a globally expressed receptor</a:t>
            </a:r>
          </a:p>
        </p:txBody>
      </p:sp>
    </p:spTree>
    <p:extLst>
      <p:ext uri="{BB962C8B-B14F-4D97-AF65-F5344CB8AC3E}">
        <p14:creationId xmlns:p14="http://schemas.microsoft.com/office/powerpoint/2010/main" val="863008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91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cs typeface="+mj-cs"/>
              </a:rPr>
              <a:t>Strategies for Patterning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smtClean="0">
                <a:cs typeface="+mn-cs"/>
              </a:rPr>
              <a:t>ubiquitous receptor, localized activation of ligand (dorsal/ventral system, terminal system)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localized RNA (anterior/posterior)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translational inhibition (posterior)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morphogen gradients (d/v, a/p)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mutual repression (segmentation)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cell-cell signaling (segment polarity)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chromatin remodeling (Hox genes)</a:t>
            </a:r>
          </a:p>
          <a:p>
            <a:pPr eaLnBrk="1" hangingPunct="1">
              <a:defRPr/>
            </a:pPr>
            <a:endParaRPr lang="en-US" sz="2400" i="1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356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Some major players in human disease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smtClean="0">
                <a:cs typeface="+mn-cs"/>
              </a:rPr>
              <a:t>Wg: Wnt/</a:t>
            </a:r>
            <a:r>
              <a:rPr lang="en-US" sz="2400" smtClean="0">
                <a:latin typeface="Symbol" charset="0"/>
                <a:cs typeface="+mn-cs"/>
              </a:rPr>
              <a:t>b</a:t>
            </a:r>
            <a:r>
              <a:rPr lang="en-US" sz="2400" smtClean="0">
                <a:cs typeface="+mn-cs"/>
              </a:rPr>
              <a:t>-catenin/APC (oncogenes)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Dpp: TGF- </a:t>
            </a:r>
            <a:r>
              <a:rPr lang="en-US" sz="2400" smtClean="0">
                <a:latin typeface="Symbol" charset="0"/>
                <a:cs typeface="+mn-cs"/>
              </a:rPr>
              <a:t>b</a:t>
            </a:r>
            <a:r>
              <a:rPr lang="en-US" sz="2400" smtClean="0">
                <a:cs typeface="+mn-cs"/>
              </a:rPr>
              <a:t> (oncogene)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Dorsal: rel/NF</a:t>
            </a:r>
            <a:r>
              <a:rPr lang="en-US" sz="2000" smtClean="0">
                <a:latin typeface="Symbol" charset="0"/>
                <a:cs typeface="+mn-cs"/>
              </a:rPr>
              <a:t>k</a:t>
            </a:r>
            <a:r>
              <a:rPr lang="en-US" sz="2400" smtClean="0">
                <a:cs typeface="+mn-cs"/>
              </a:rPr>
              <a:t>B/TLR/IL-1 (immune response) 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Ras (oncogene)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HH/ptc/smo/gli (cancer, birth defects)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Runt (hematapoesis, leukemias)</a:t>
            </a: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Hox cluster (various birth defects)</a:t>
            </a:r>
          </a:p>
          <a:p>
            <a:pPr eaLnBrk="1" hangingPunct="1">
              <a:defRPr/>
            </a:pPr>
            <a:endParaRPr lang="en-US" sz="240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327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1"/>
          <a:stretch>
            <a:fillRect/>
          </a:stretch>
        </p:blipFill>
        <p:spPr bwMode="auto">
          <a:xfrm>
            <a:off x="3987800" y="336550"/>
            <a:ext cx="2982913" cy="61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61938"/>
            <a:ext cx="2949575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8"/>
          <a:stretch>
            <a:fillRect/>
          </a:stretch>
        </p:blipFill>
        <p:spPr bwMode="auto">
          <a:xfrm>
            <a:off x="6907213" y="336550"/>
            <a:ext cx="2058987" cy="61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16699"/>
          <a:stretch>
            <a:fillRect/>
          </a:stretch>
        </p:blipFill>
        <p:spPr bwMode="auto">
          <a:xfrm>
            <a:off x="236538" y="3752850"/>
            <a:ext cx="3613150" cy="2152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330200" y="4622800"/>
            <a:ext cx="3454400" cy="355600"/>
          </a:xfrm>
          <a:prstGeom prst="rect">
            <a:avLst/>
          </a:prstGeom>
          <a:noFill/>
          <a:ln w="38100">
            <a:solidFill>
              <a:srgbClr val="FCA0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A761">
                    <a:alpha val="82001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347663" y="5307013"/>
            <a:ext cx="3454400" cy="195262"/>
          </a:xfrm>
          <a:prstGeom prst="rect">
            <a:avLst/>
          </a:prstGeom>
          <a:noFill/>
          <a:ln w="38100">
            <a:solidFill>
              <a:srgbClr val="FEA9C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A761">
                    <a:alpha val="82001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331788" y="5675313"/>
            <a:ext cx="3454400" cy="195262"/>
          </a:xfrm>
          <a:prstGeom prst="rect">
            <a:avLst/>
          </a:prstGeom>
          <a:noFill/>
          <a:ln w="38100">
            <a:solidFill>
              <a:srgbClr val="BAD3E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A761">
                    <a:alpha val="82001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229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541588" y="1311275"/>
            <a:ext cx="40608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>
                <a:cs typeface="+mn-cs"/>
              </a:rPr>
              <a:t>We</a:t>
            </a:r>
            <a:r>
              <a:rPr lang="ja-JP" altLang="en-US" sz="4400">
                <a:latin typeface="Arial"/>
                <a:cs typeface="+mn-cs"/>
              </a:rPr>
              <a:t>’</a:t>
            </a:r>
            <a:r>
              <a:rPr lang="en-US" sz="4400">
                <a:cs typeface="+mn-cs"/>
              </a:rPr>
              <a:t>ve now seen:</a:t>
            </a:r>
          </a:p>
        </p:txBody>
      </p:sp>
    </p:spTree>
    <p:extLst>
      <p:ext uri="{BB962C8B-B14F-4D97-AF65-F5344CB8AC3E}">
        <p14:creationId xmlns:p14="http://schemas.microsoft.com/office/powerpoint/2010/main" val="243695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57225" y="428625"/>
            <a:ext cx="3422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Dorsal-Ventral Patterning:</a:t>
            </a:r>
          </a:p>
        </p:txBody>
      </p:sp>
      <p:grpSp>
        <p:nvGrpSpPr>
          <p:cNvPr id="38914" name="Group 7"/>
          <p:cNvGrpSpPr>
            <a:grpSpLocks/>
          </p:cNvGrpSpPr>
          <p:nvPr/>
        </p:nvGrpSpPr>
        <p:grpSpPr bwMode="auto">
          <a:xfrm>
            <a:off x="1708150" y="1641475"/>
            <a:ext cx="5530850" cy="4589463"/>
            <a:chOff x="817" y="1127"/>
            <a:chExt cx="3361" cy="2789"/>
          </a:xfrm>
        </p:grpSpPr>
        <p:pic>
          <p:nvPicPr>
            <p:cNvPr id="38915" name="Picture 5" descr="fig0513.gif                                                    000AD6A6Macintosh HD                   B8AA18DE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" t="19978" r="2702" b="32384"/>
            <a:stretch>
              <a:fillRect/>
            </a:stretch>
          </p:blipFill>
          <p:spPr bwMode="auto">
            <a:xfrm>
              <a:off x="817" y="1326"/>
              <a:ext cx="1761" cy="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16" name="Picture 6" descr="gilbert_dv.tif                                                 000AE401Macintosh HD                   B8AA18DE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87"/>
            <a:stretch>
              <a:fillRect/>
            </a:stretch>
          </p:blipFill>
          <p:spPr bwMode="auto">
            <a:xfrm>
              <a:off x="2880" y="1127"/>
              <a:ext cx="1298" cy="2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8237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050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63" y="1263488"/>
            <a:ext cx="4176874" cy="53209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1025" y="201897"/>
            <a:ext cx="8101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Sequential expression of different sets of genes establishes the body plan along the antero-posterior axis</a:t>
            </a:r>
          </a:p>
        </p:txBody>
      </p:sp>
    </p:spTree>
    <p:extLst>
      <p:ext uri="{BB962C8B-B14F-4D97-AF65-F5344CB8AC3E}">
        <p14:creationId xmlns:p14="http://schemas.microsoft.com/office/powerpoint/2010/main" val="107339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57225" y="428625"/>
            <a:ext cx="607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Anterior-Posterior patterning and Segmentation:</a:t>
            </a:r>
          </a:p>
        </p:txBody>
      </p:sp>
      <p:pic>
        <p:nvPicPr>
          <p:cNvPr id="39938" name="Picture 6" descr="fig0505.gif                                                    000AD6A6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57350"/>
            <a:ext cx="2435225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1955800"/>
            <a:ext cx="5773738" cy="364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93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57225" y="428625"/>
            <a:ext cx="3986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Segment Identity specification:</a:t>
            </a:r>
          </a:p>
        </p:txBody>
      </p:sp>
      <p:pic>
        <p:nvPicPr>
          <p:cNvPr id="40962" name="Picture 6" descr="fig0538.gif                                                    000AD6A6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40"/>
          <a:stretch>
            <a:fillRect/>
          </a:stretch>
        </p:blipFill>
        <p:spPr bwMode="auto">
          <a:xfrm>
            <a:off x="5237163" y="2389188"/>
            <a:ext cx="33512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7" descr="fig0208.gif                                                    00016364Macintosh HD                   B8AA18D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7"/>
          <a:stretch>
            <a:fillRect/>
          </a:stretch>
        </p:blipFill>
        <p:spPr bwMode="auto">
          <a:xfrm>
            <a:off x="207963" y="1174750"/>
            <a:ext cx="4795837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69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01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cs typeface="+mj-cs"/>
              </a:rPr>
              <a:t>What does this mean for organogenesis?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00" y="787400"/>
            <a:ext cx="8102600" cy="83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These early axial patterning and segmentation events set up a coordinate grid on which organs are built</a:t>
            </a:r>
          </a:p>
        </p:txBody>
      </p:sp>
      <p:grpSp>
        <p:nvGrpSpPr>
          <p:cNvPr id="41987" name="Group 9"/>
          <p:cNvGrpSpPr>
            <a:grpSpLocks/>
          </p:cNvGrpSpPr>
          <p:nvPr/>
        </p:nvGrpSpPr>
        <p:grpSpPr bwMode="auto">
          <a:xfrm>
            <a:off x="2925763" y="2144713"/>
            <a:ext cx="2482850" cy="3822700"/>
            <a:chOff x="2352" y="1504"/>
            <a:chExt cx="1564" cy="2408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62" r="5205" b="61861"/>
            <a:stretch>
              <a:fillRect/>
            </a:stretch>
          </p:blipFill>
          <p:spPr bwMode="auto">
            <a:xfrm>
              <a:off x="2678" y="1504"/>
              <a:ext cx="912" cy="1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95" b="61861"/>
            <a:stretch>
              <a:fillRect/>
            </a:stretch>
          </p:blipFill>
          <p:spPr bwMode="auto">
            <a:xfrm>
              <a:off x="2352" y="2834"/>
              <a:ext cx="1564" cy="1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41988" name="Picture 7" descr="gilbert_9-41                                                   000AE401Macintosh HD                   B8AA18D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" r="11534"/>
          <a:stretch>
            <a:fillRect/>
          </a:stretch>
        </p:blipFill>
        <p:spPr bwMode="auto">
          <a:xfrm>
            <a:off x="241300" y="2533650"/>
            <a:ext cx="2498725" cy="304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8" descr="fig1208.gif                                                    00016364Macintosh HD                   B8AA18DE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1814513"/>
            <a:ext cx="3357562" cy="4481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93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fig1208.gif                                                    00016364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093788"/>
            <a:ext cx="3898900" cy="520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838200" y="361950"/>
            <a:ext cx="7483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cs typeface="+mn-cs"/>
              </a:rPr>
              <a:t>Let</a:t>
            </a:r>
            <a:r>
              <a:rPr lang="ja-JP" altLang="en-US" sz="2800">
                <a:latin typeface="Arial"/>
                <a:cs typeface="+mn-cs"/>
              </a:rPr>
              <a:t>’</a:t>
            </a:r>
            <a:r>
              <a:rPr lang="en-US" sz="2800">
                <a:cs typeface="+mn-cs"/>
              </a:rPr>
              <a:t>s look at wing and leg imaginal disc formation:</a:t>
            </a:r>
          </a:p>
        </p:txBody>
      </p:sp>
    </p:spTree>
    <p:extLst>
      <p:ext uri="{BB962C8B-B14F-4D97-AF65-F5344CB8AC3E}">
        <p14:creationId xmlns:p14="http://schemas.microsoft.com/office/powerpoint/2010/main" val="288394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cs typeface="+mj-cs"/>
              </a:rPr>
              <a:t>Imaginal Discs</a:t>
            </a:r>
          </a:p>
        </p:txBody>
      </p:sp>
      <p:grpSp>
        <p:nvGrpSpPr>
          <p:cNvPr id="44034" name="Group 6"/>
          <p:cNvGrpSpPr>
            <a:grpSpLocks/>
          </p:cNvGrpSpPr>
          <p:nvPr/>
        </p:nvGrpSpPr>
        <p:grpSpPr bwMode="auto">
          <a:xfrm>
            <a:off x="76200" y="1066800"/>
            <a:ext cx="8726488" cy="5561013"/>
            <a:chOff x="48" y="672"/>
            <a:chExt cx="5497" cy="3503"/>
          </a:xfrm>
        </p:grpSpPr>
        <p:pic>
          <p:nvPicPr>
            <p:cNvPr id="44035" name="Picture 3" descr="fig0234.gif                                                    000AD038Macintosh HD                   B8AA18DE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672"/>
              <a:ext cx="3456" cy="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6" name="Picture 4" descr="fig1029.gif                                                    00016364Macintosh HD                   B8AA18DE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73" t="-134" r="1910" b="134"/>
            <a:stretch>
              <a:fillRect/>
            </a:stretch>
          </p:blipFill>
          <p:spPr bwMode="auto">
            <a:xfrm rot="-5400000">
              <a:off x="1327" y="2862"/>
              <a:ext cx="1153" cy="1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7" name="Picture 5" descr="&#10;fig1218-1.gif                                                  00016364Macintosh HD                   B8AA18DE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9" y="730"/>
              <a:ext cx="1916" cy="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8804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5" descr="fig1208.gif                                                    00016364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93"/>
          <a:stretch>
            <a:fillRect/>
          </a:stretch>
        </p:blipFill>
        <p:spPr bwMode="auto">
          <a:xfrm>
            <a:off x="955675" y="1285875"/>
            <a:ext cx="7232650" cy="4083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921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fig1208.gif                                                    00016364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93"/>
          <a:stretch>
            <a:fillRect/>
          </a:stretch>
        </p:blipFill>
        <p:spPr bwMode="auto">
          <a:xfrm>
            <a:off x="225425" y="3471863"/>
            <a:ext cx="4764088" cy="26892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408" name="Group 24"/>
          <p:cNvGrpSpPr>
            <a:grpSpLocks/>
          </p:cNvGrpSpPr>
          <p:nvPr/>
        </p:nvGrpSpPr>
        <p:grpSpPr bwMode="auto">
          <a:xfrm>
            <a:off x="6911975" y="3998913"/>
            <a:ext cx="1816100" cy="1482725"/>
            <a:chOff x="4354" y="2519"/>
            <a:chExt cx="1144" cy="934"/>
          </a:xfrm>
        </p:grpSpPr>
        <p:pic>
          <p:nvPicPr>
            <p:cNvPr id="1639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8" t="13063" r="56837" b="16817"/>
            <a:stretch>
              <a:fillRect/>
            </a:stretch>
          </p:blipFill>
          <p:spPr bwMode="auto">
            <a:xfrm>
              <a:off x="4590" y="2519"/>
              <a:ext cx="908" cy="9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cxnSp>
          <p:nvCxnSpPr>
            <p:cNvPr id="16397" name="AutoShape 13"/>
            <p:cNvCxnSpPr>
              <a:cxnSpLocks noChangeShapeType="1"/>
              <a:stCxn id="16396" idx="1"/>
              <a:endCxn id="46096" idx="3"/>
            </p:cNvCxnSpPr>
            <p:nvPr/>
          </p:nvCxnSpPr>
          <p:spPr bwMode="auto">
            <a:xfrm flipH="1">
              <a:off x="4354" y="2986"/>
              <a:ext cx="236" cy="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6411" name="Group 27"/>
          <p:cNvGrpSpPr>
            <a:grpSpLocks/>
          </p:cNvGrpSpPr>
          <p:nvPr/>
        </p:nvGrpSpPr>
        <p:grpSpPr bwMode="auto">
          <a:xfrm>
            <a:off x="3154363" y="622300"/>
            <a:ext cx="3117850" cy="2373313"/>
            <a:chOff x="1987" y="392"/>
            <a:chExt cx="1964" cy="1495"/>
          </a:xfrm>
        </p:grpSpPr>
        <p:pic>
          <p:nvPicPr>
            <p:cNvPr id="46101" name="Picture 18" descr="gilbert_dv_150dpi.psd                                          00089736&#10;MSH-Office                     BBA3A940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" t="9500" r="68953" b="56480"/>
            <a:stretch>
              <a:fillRect/>
            </a:stretch>
          </p:blipFill>
          <p:spPr bwMode="auto">
            <a:xfrm>
              <a:off x="1987" y="392"/>
              <a:ext cx="1785" cy="14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403" name="AutoShape 19"/>
            <p:cNvCxnSpPr>
              <a:cxnSpLocks noChangeShapeType="1"/>
              <a:stCxn id="46101" idx="3"/>
              <a:endCxn id="16400" idx="1"/>
            </p:cNvCxnSpPr>
            <p:nvPr/>
          </p:nvCxnSpPr>
          <p:spPr bwMode="auto">
            <a:xfrm>
              <a:off x="3772" y="1140"/>
              <a:ext cx="179" cy="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6412" name="Group 28"/>
          <p:cNvGrpSpPr>
            <a:grpSpLocks/>
          </p:cNvGrpSpPr>
          <p:nvPr/>
        </p:nvGrpSpPr>
        <p:grpSpPr bwMode="auto">
          <a:xfrm>
            <a:off x="376238" y="839788"/>
            <a:ext cx="2778125" cy="1938337"/>
            <a:chOff x="237" y="529"/>
            <a:chExt cx="1750" cy="1221"/>
          </a:xfrm>
        </p:grpSpPr>
        <p:pic>
          <p:nvPicPr>
            <p:cNvPr id="46099" name="Picture 20" descr=" flies.png                                                      000573E2&#10;MSH-Office                     BBA3A940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9" t="7739" r="481" b="11836"/>
            <a:stretch>
              <a:fillRect/>
            </a:stretch>
          </p:blipFill>
          <p:spPr bwMode="auto">
            <a:xfrm rot="-5400000">
              <a:off x="353" y="413"/>
              <a:ext cx="1221" cy="14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405" name="AutoShape 21"/>
            <p:cNvCxnSpPr>
              <a:cxnSpLocks noChangeShapeType="1"/>
              <a:stCxn id="46099" idx="2"/>
              <a:endCxn id="46101" idx="1"/>
            </p:cNvCxnSpPr>
            <p:nvPr/>
          </p:nvCxnSpPr>
          <p:spPr bwMode="auto">
            <a:xfrm>
              <a:off x="1691" y="1140"/>
              <a:ext cx="296" cy="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6406" name="Group 22"/>
          <p:cNvGrpSpPr>
            <a:grpSpLocks/>
          </p:cNvGrpSpPr>
          <p:nvPr/>
        </p:nvGrpSpPr>
        <p:grpSpPr bwMode="auto">
          <a:xfrm>
            <a:off x="2197100" y="3781425"/>
            <a:ext cx="4714875" cy="1916113"/>
            <a:chOff x="1384" y="2382"/>
            <a:chExt cx="2970" cy="1207"/>
          </a:xfrm>
        </p:grpSpPr>
        <p:sp>
          <p:nvSpPr>
            <p:cNvPr id="16388" name="Oval 4"/>
            <p:cNvSpPr>
              <a:spLocks noChangeArrowheads="1"/>
            </p:cNvSpPr>
            <p:nvPr/>
          </p:nvSpPr>
          <p:spPr bwMode="auto">
            <a:xfrm>
              <a:off x="1384" y="2789"/>
              <a:ext cx="435" cy="18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46096" name="Picture 7" descr="fig0513.gif                                                    000AD6A6Macintosh HD                   B8AA18DE: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" t="19978" r="2702" b="32384"/>
            <a:stretch>
              <a:fillRect/>
            </a:stretch>
          </p:blipFill>
          <p:spPr bwMode="auto">
            <a:xfrm>
              <a:off x="3503" y="2382"/>
              <a:ext cx="851" cy="1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AutoShape 8"/>
            <p:cNvSpPr>
              <a:spLocks/>
            </p:cNvSpPr>
            <p:nvPr/>
          </p:nvSpPr>
          <p:spPr bwMode="auto">
            <a:xfrm rot="1535550">
              <a:off x="3492" y="2436"/>
              <a:ext cx="75" cy="522"/>
            </a:xfrm>
            <a:prstGeom prst="leftBrace">
              <a:avLst>
                <a:gd name="adj1" fmla="val 58000"/>
                <a:gd name="adj2" fmla="val 50000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cxnSp>
          <p:nvCxnSpPr>
            <p:cNvPr id="16395" name="AutoShape 11"/>
            <p:cNvCxnSpPr>
              <a:cxnSpLocks noChangeShapeType="1"/>
              <a:stCxn id="16392" idx="1"/>
              <a:endCxn id="16388" idx="0"/>
            </p:cNvCxnSpPr>
            <p:nvPr/>
          </p:nvCxnSpPr>
          <p:spPr bwMode="auto">
            <a:xfrm rot="10800000" flipV="1">
              <a:off x="1602" y="2673"/>
              <a:ext cx="1877" cy="98"/>
            </a:xfrm>
            <a:prstGeom prst="curvedConnector2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6407" name="Group 23"/>
          <p:cNvGrpSpPr>
            <a:grpSpLocks/>
          </p:cNvGrpSpPr>
          <p:nvPr/>
        </p:nvGrpSpPr>
        <p:grpSpPr bwMode="auto">
          <a:xfrm>
            <a:off x="2205038" y="5327650"/>
            <a:ext cx="3586162" cy="509588"/>
            <a:chOff x="1389" y="3356"/>
            <a:chExt cx="2259" cy="321"/>
          </a:xfrm>
        </p:grpSpPr>
        <p:sp>
          <p:nvSpPr>
            <p:cNvPr id="16389" name="Oval 5"/>
            <p:cNvSpPr>
              <a:spLocks noChangeArrowheads="1"/>
            </p:cNvSpPr>
            <p:nvPr/>
          </p:nvSpPr>
          <p:spPr bwMode="auto">
            <a:xfrm>
              <a:off x="1389" y="3474"/>
              <a:ext cx="437" cy="18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cxnSp>
          <p:nvCxnSpPr>
            <p:cNvPr id="16394" name="AutoShape 10"/>
            <p:cNvCxnSpPr>
              <a:cxnSpLocks noChangeShapeType="1"/>
              <a:stCxn id="16393" idx="1"/>
              <a:endCxn id="16389" idx="4"/>
            </p:cNvCxnSpPr>
            <p:nvPr/>
          </p:nvCxnSpPr>
          <p:spPr bwMode="auto">
            <a:xfrm rot="10800000" flipV="1">
              <a:off x="1608" y="3434"/>
              <a:ext cx="1969" cy="243"/>
            </a:xfrm>
            <a:prstGeom prst="curvedConnector4">
              <a:avLst>
                <a:gd name="adj1" fmla="val 45148"/>
                <a:gd name="adj2" fmla="val 151852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393" name="AutoShape 9"/>
            <p:cNvSpPr>
              <a:spLocks/>
            </p:cNvSpPr>
            <p:nvPr/>
          </p:nvSpPr>
          <p:spPr bwMode="auto">
            <a:xfrm rot="-2450707">
              <a:off x="3573" y="3356"/>
              <a:ext cx="75" cy="101"/>
            </a:xfrm>
            <a:prstGeom prst="leftBrace">
              <a:avLst>
                <a:gd name="adj1" fmla="val 11222"/>
                <a:gd name="adj2" fmla="val 50000"/>
              </a:avLst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6410" name="Group 26"/>
          <p:cNvGrpSpPr>
            <a:grpSpLocks/>
          </p:cNvGrpSpPr>
          <p:nvPr/>
        </p:nvGrpSpPr>
        <p:grpSpPr bwMode="auto">
          <a:xfrm>
            <a:off x="6272213" y="1089025"/>
            <a:ext cx="2511425" cy="2909888"/>
            <a:chOff x="3951" y="686"/>
            <a:chExt cx="1582" cy="1833"/>
          </a:xfrm>
        </p:grpSpPr>
        <p:grpSp>
          <p:nvGrpSpPr>
            <p:cNvPr id="46088" name="Group 15"/>
            <p:cNvGrpSpPr>
              <a:grpSpLocks/>
            </p:cNvGrpSpPr>
            <p:nvPr/>
          </p:nvGrpSpPr>
          <p:grpSpPr bwMode="auto">
            <a:xfrm>
              <a:off x="3951" y="686"/>
              <a:ext cx="1582" cy="908"/>
              <a:chOff x="4364" y="57"/>
              <a:chExt cx="1054" cy="605"/>
            </a:xfrm>
          </p:grpSpPr>
          <p:pic>
            <p:nvPicPr>
              <p:cNvPr id="16400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00" t="4633" r="14293" b="80458"/>
              <a:stretch>
                <a:fillRect/>
              </a:stretch>
            </p:blipFill>
            <p:spPr bwMode="auto">
              <a:xfrm>
                <a:off x="4364" y="57"/>
                <a:ext cx="1054" cy="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6401" name="Text Box 17"/>
              <p:cNvSpPr txBox="1">
                <a:spLocks noChangeArrowheads="1"/>
              </p:cNvSpPr>
              <p:nvPr/>
            </p:nvSpPr>
            <p:spPr bwMode="auto">
              <a:xfrm>
                <a:off x="4384" y="466"/>
                <a:ext cx="218" cy="1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i="1">
                    <a:latin typeface="Helvetica" charset="0"/>
                    <a:cs typeface="+mn-cs"/>
                  </a:rPr>
                  <a:t>pipe</a:t>
                </a:r>
              </a:p>
            </p:txBody>
          </p:sp>
        </p:grpSp>
        <p:cxnSp>
          <p:nvCxnSpPr>
            <p:cNvPr id="16409" name="AutoShape 25"/>
            <p:cNvCxnSpPr>
              <a:cxnSpLocks noChangeShapeType="1"/>
              <a:stCxn id="16400" idx="2"/>
              <a:endCxn id="16396" idx="0"/>
            </p:cNvCxnSpPr>
            <p:nvPr/>
          </p:nvCxnSpPr>
          <p:spPr bwMode="auto">
            <a:xfrm rot="16200000" flipH="1">
              <a:off x="4430" y="1903"/>
              <a:ext cx="925" cy="302"/>
            </a:xfrm>
            <a:prstGeom prst="curvedConnector3">
              <a:avLst>
                <a:gd name="adj1" fmla="val 49944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276577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fig1208.gif                                                    00016364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93"/>
          <a:stretch>
            <a:fillRect/>
          </a:stretch>
        </p:blipFill>
        <p:spPr bwMode="auto">
          <a:xfrm>
            <a:off x="225425" y="3471863"/>
            <a:ext cx="4764088" cy="26892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56" name="Group 48"/>
          <p:cNvGrpSpPr>
            <a:grpSpLocks/>
          </p:cNvGrpSpPr>
          <p:nvPr/>
        </p:nvGrpSpPr>
        <p:grpSpPr bwMode="auto">
          <a:xfrm>
            <a:off x="5976938" y="1365250"/>
            <a:ext cx="1436687" cy="2368550"/>
            <a:chOff x="3765" y="860"/>
            <a:chExt cx="905" cy="1492"/>
          </a:xfrm>
        </p:grpSpPr>
        <p:pic>
          <p:nvPicPr>
            <p:cNvPr id="47123" name="Picture 36" descr="fig0516.gif                                                    000AD6A6Macintosh HD                   B8AA18DE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51" b="37080"/>
            <a:stretch>
              <a:fillRect/>
            </a:stretch>
          </p:blipFill>
          <p:spPr bwMode="auto">
            <a:xfrm>
              <a:off x="3765" y="1105"/>
              <a:ext cx="905" cy="124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445" name="AutoShape 37"/>
            <p:cNvCxnSpPr>
              <a:cxnSpLocks noChangeShapeType="1"/>
              <a:stCxn id="47123" idx="0"/>
              <a:endCxn id="47111" idx="2"/>
            </p:cNvCxnSpPr>
            <p:nvPr/>
          </p:nvCxnSpPr>
          <p:spPr bwMode="auto">
            <a:xfrm flipV="1">
              <a:off x="4218" y="860"/>
              <a:ext cx="0" cy="245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7457" name="Group 49"/>
          <p:cNvGrpSpPr>
            <a:grpSpLocks/>
          </p:cNvGrpSpPr>
          <p:nvPr/>
        </p:nvGrpSpPr>
        <p:grpSpPr bwMode="auto">
          <a:xfrm>
            <a:off x="5975350" y="3733800"/>
            <a:ext cx="1439863" cy="2840038"/>
            <a:chOff x="3764" y="2352"/>
            <a:chExt cx="907" cy="1789"/>
          </a:xfrm>
        </p:grpSpPr>
        <p:pic>
          <p:nvPicPr>
            <p:cNvPr id="47121" name="Picture 38" descr="fig0505.gif                                                    000AD6A6Macintosh HD                   B8AA18DE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" y="2564"/>
              <a:ext cx="907" cy="1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447" name="AutoShape 39"/>
            <p:cNvCxnSpPr>
              <a:cxnSpLocks noChangeShapeType="1"/>
              <a:stCxn id="47121" idx="0"/>
              <a:endCxn id="47123" idx="2"/>
            </p:cNvCxnSpPr>
            <p:nvPr/>
          </p:nvCxnSpPr>
          <p:spPr bwMode="auto">
            <a:xfrm flipV="1">
              <a:off x="4218" y="2352"/>
              <a:ext cx="0" cy="212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7458" name="Group 50"/>
          <p:cNvGrpSpPr>
            <a:grpSpLocks/>
          </p:cNvGrpSpPr>
          <p:nvPr/>
        </p:nvGrpSpPr>
        <p:grpSpPr bwMode="auto">
          <a:xfrm>
            <a:off x="7415213" y="4654550"/>
            <a:ext cx="1506537" cy="1335088"/>
            <a:chOff x="4671" y="2932"/>
            <a:chExt cx="949" cy="841"/>
          </a:xfrm>
        </p:grpSpPr>
        <p:pic>
          <p:nvPicPr>
            <p:cNvPr id="47119" name="Picture 40" descr=" flies.png                                                      000573E2&#10;MSH-Office                     BBA3A940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9" t="7739" r="481" b="11836"/>
            <a:stretch>
              <a:fillRect/>
            </a:stretch>
          </p:blipFill>
          <p:spPr bwMode="auto">
            <a:xfrm>
              <a:off x="4913" y="2932"/>
              <a:ext cx="707" cy="8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449" name="AutoShape 41"/>
            <p:cNvCxnSpPr>
              <a:cxnSpLocks noChangeShapeType="1"/>
              <a:stCxn id="47119" idx="1"/>
              <a:endCxn id="47121" idx="3"/>
            </p:cNvCxnSpPr>
            <p:nvPr/>
          </p:nvCxnSpPr>
          <p:spPr bwMode="auto">
            <a:xfrm flipH="1">
              <a:off x="4671" y="3353"/>
              <a:ext cx="242" cy="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7459" name="Group 51"/>
          <p:cNvGrpSpPr>
            <a:grpSpLocks/>
          </p:cNvGrpSpPr>
          <p:nvPr/>
        </p:nvGrpSpPr>
        <p:grpSpPr bwMode="auto">
          <a:xfrm>
            <a:off x="727075" y="500063"/>
            <a:ext cx="4016375" cy="4821237"/>
            <a:chOff x="458" y="315"/>
            <a:chExt cx="2530" cy="3037"/>
          </a:xfrm>
        </p:grpSpPr>
        <p:grpSp>
          <p:nvGrpSpPr>
            <p:cNvPr id="47114" name="Group 46"/>
            <p:cNvGrpSpPr>
              <a:grpSpLocks/>
            </p:cNvGrpSpPr>
            <p:nvPr/>
          </p:nvGrpSpPr>
          <p:grpSpPr bwMode="auto">
            <a:xfrm>
              <a:off x="458" y="315"/>
              <a:ext cx="2530" cy="3037"/>
              <a:chOff x="458" y="315"/>
              <a:chExt cx="2530" cy="3037"/>
            </a:xfrm>
          </p:grpSpPr>
          <p:sp>
            <p:nvSpPr>
              <p:cNvPr id="17437" name="Oval 29"/>
              <p:cNvSpPr>
                <a:spLocks noChangeArrowheads="1"/>
              </p:cNvSpPr>
              <p:nvPr/>
            </p:nvSpPr>
            <p:spPr bwMode="auto">
              <a:xfrm>
                <a:off x="1655" y="3191"/>
                <a:ext cx="424" cy="161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pic>
            <p:nvPicPr>
              <p:cNvPr id="47117" name="Picture 27" descr="gilbert_wg-en.tif                                              000AE401Macintosh HD                   B8AA18DE: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09" b="61072"/>
              <a:stretch>
                <a:fillRect/>
              </a:stretch>
            </p:blipFill>
            <p:spPr bwMode="auto">
              <a:xfrm>
                <a:off x="458" y="315"/>
                <a:ext cx="2530" cy="11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436" name="Oval 28"/>
              <p:cNvSpPr>
                <a:spLocks noChangeArrowheads="1"/>
              </p:cNvSpPr>
              <p:nvPr/>
            </p:nvSpPr>
            <p:spPr bwMode="auto">
              <a:xfrm>
                <a:off x="1053" y="1259"/>
                <a:ext cx="166" cy="166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cxnSp>
          <p:nvCxnSpPr>
            <p:cNvPr id="17438" name="AutoShape 30"/>
            <p:cNvCxnSpPr>
              <a:cxnSpLocks noChangeShapeType="1"/>
              <a:stCxn id="17436" idx="4"/>
              <a:endCxn id="17437" idx="0"/>
            </p:cNvCxnSpPr>
            <p:nvPr/>
          </p:nvCxnSpPr>
          <p:spPr bwMode="auto">
            <a:xfrm rot="16200000" flipH="1">
              <a:off x="628" y="1933"/>
              <a:ext cx="1748" cy="731"/>
            </a:xfrm>
            <a:prstGeom prst="curvedConnector3">
              <a:avLst>
                <a:gd name="adj1" fmla="val 50514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7455" name="Group 47"/>
          <p:cNvGrpSpPr>
            <a:grpSpLocks/>
          </p:cNvGrpSpPr>
          <p:nvPr/>
        </p:nvGrpSpPr>
        <p:grpSpPr bwMode="auto">
          <a:xfrm>
            <a:off x="2595563" y="219075"/>
            <a:ext cx="5522912" cy="1874838"/>
            <a:chOff x="1635" y="138"/>
            <a:chExt cx="3479" cy="1181"/>
          </a:xfrm>
        </p:grpSpPr>
        <p:pic>
          <p:nvPicPr>
            <p:cNvPr id="47111" name="Picture 32" descr="fig0521.gif                                                    000AD6A6Macintosh HD                   B8AA18DE: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5" t="9224" r="1408" b="7751"/>
            <a:stretch>
              <a:fillRect/>
            </a:stretch>
          </p:blipFill>
          <p:spPr bwMode="auto">
            <a:xfrm>
              <a:off x="3322" y="138"/>
              <a:ext cx="1792" cy="7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41" name="AutoShape 33"/>
            <p:cNvSpPr>
              <a:spLocks/>
            </p:cNvSpPr>
            <p:nvPr/>
          </p:nvSpPr>
          <p:spPr bwMode="auto">
            <a:xfrm rot="16200000">
              <a:off x="2075" y="696"/>
              <a:ext cx="166" cy="1046"/>
            </a:xfrm>
            <a:prstGeom prst="leftBrace">
              <a:avLst>
                <a:gd name="adj1" fmla="val 52510"/>
                <a:gd name="adj2" fmla="val 50000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cxnSp>
          <p:nvCxnSpPr>
            <p:cNvPr id="17443" name="AutoShape 35"/>
            <p:cNvCxnSpPr>
              <a:cxnSpLocks noChangeShapeType="1"/>
              <a:stCxn id="47111" idx="1"/>
              <a:endCxn id="17441" idx="1"/>
            </p:cNvCxnSpPr>
            <p:nvPr/>
          </p:nvCxnSpPr>
          <p:spPr bwMode="auto">
            <a:xfrm rot="10800000" flipV="1">
              <a:off x="2157" y="499"/>
              <a:ext cx="1165" cy="820"/>
            </a:xfrm>
            <a:prstGeom prst="curvedConnector4">
              <a:avLst>
                <a:gd name="adj1" fmla="val 27468"/>
                <a:gd name="adj2" fmla="val 115486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17838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fig1208.gif                                                    00016364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93"/>
          <a:stretch>
            <a:fillRect/>
          </a:stretch>
        </p:blipFill>
        <p:spPr bwMode="auto">
          <a:xfrm>
            <a:off x="225425" y="3471863"/>
            <a:ext cx="4764088" cy="26892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490" name="Group 34"/>
          <p:cNvGrpSpPr>
            <a:grpSpLocks/>
          </p:cNvGrpSpPr>
          <p:nvPr/>
        </p:nvGrpSpPr>
        <p:grpSpPr bwMode="auto">
          <a:xfrm>
            <a:off x="5975350" y="3733800"/>
            <a:ext cx="1439863" cy="2840038"/>
            <a:chOff x="3764" y="2352"/>
            <a:chExt cx="907" cy="1789"/>
          </a:xfrm>
        </p:grpSpPr>
        <p:pic>
          <p:nvPicPr>
            <p:cNvPr id="48153" name="Picture 35" descr="fig0505.gif                                                    000AD6A6Macintosh HD                   B8AA18DE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" y="2564"/>
              <a:ext cx="907" cy="1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492" name="AutoShape 36"/>
            <p:cNvCxnSpPr>
              <a:cxnSpLocks noChangeShapeType="1"/>
              <a:stCxn id="48153" idx="0"/>
              <a:endCxn id="48149" idx="2"/>
            </p:cNvCxnSpPr>
            <p:nvPr/>
          </p:nvCxnSpPr>
          <p:spPr bwMode="auto">
            <a:xfrm flipV="1">
              <a:off x="4218" y="2352"/>
              <a:ext cx="0" cy="212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9493" name="Group 37"/>
          <p:cNvGrpSpPr>
            <a:grpSpLocks/>
          </p:cNvGrpSpPr>
          <p:nvPr/>
        </p:nvGrpSpPr>
        <p:grpSpPr bwMode="auto">
          <a:xfrm>
            <a:off x="7415213" y="4654550"/>
            <a:ext cx="1506537" cy="1335088"/>
            <a:chOff x="4671" y="2932"/>
            <a:chExt cx="949" cy="841"/>
          </a:xfrm>
        </p:grpSpPr>
        <p:pic>
          <p:nvPicPr>
            <p:cNvPr id="48151" name="Picture 38" descr=" flies.png                                                      000573E2&#10;MSH-Office                     BBA3A940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9" t="7739" r="481" b="11836"/>
            <a:stretch>
              <a:fillRect/>
            </a:stretch>
          </p:blipFill>
          <p:spPr bwMode="auto">
            <a:xfrm>
              <a:off x="4913" y="2932"/>
              <a:ext cx="707" cy="8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495" name="AutoShape 39"/>
            <p:cNvCxnSpPr>
              <a:cxnSpLocks noChangeShapeType="1"/>
              <a:stCxn id="48151" idx="1"/>
              <a:endCxn id="48153" idx="3"/>
            </p:cNvCxnSpPr>
            <p:nvPr/>
          </p:nvCxnSpPr>
          <p:spPr bwMode="auto">
            <a:xfrm flipH="1">
              <a:off x="4671" y="3353"/>
              <a:ext cx="242" cy="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9513" name="Group 57"/>
          <p:cNvGrpSpPr>
            <a:grpSpLocks/>
          </p:cNvGrpSpPr>
          <p:nvPr/>
        </p:nvGrpSpPr>
        <p:grpSpPr bwMode="auto">
          <a:xfrm>
            <a:off x="3592513" y="792163"/>
            <a:ext cx="3821112" cy="2941637"/>
            <a:chOff x="2263" y="499"/>
            <a:chExt cx="2407" cy="1853"/>
          </a:xfrm>
        </p:grpSpPr>
        <p:grpSp>
          <p:nvGrpSpPr>
            <p:cNvPr id="48146" name="Group 31"/>
            <p:cNvGrpSpPr>
              <a:grpSpLocks/>
            </p:cNvGrpSpPr>
            <p:nvPr/>
          </p:nvGrpSpPr>
          <p:grpSpPr bwMode="auto">
            <a:xfrm>
              <a:off x="3765" y="860"/>
              <a:ext cx="905" cy="1492"/>
              <a:chOff x="3765" y="860"/>
              <a:chExt cx="905" cy="1492"/>
            </a:xfrm>
          </p:grpSpPr>
          <p:pic>
            <p:nvPicPr>
              <p:cNvPr id="48149" name="Picture 32" descr="fig0516.gif                                                    000AD6A6Macintosh HD                   B8AA18DE: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51" b="37080"/>
              <a:stretch>
                <a:fillRect/>
              </a:stretch>
            </p:blipFill>
            <p:spPr bwMode="auto">
              <a:xfrm>
                <a:off x="3765" y="1105"/>
                <a:ext cx="905" cy="124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9489" name="AutoShape 33"/>
              <p:cNvCxnSpPr>
                <a:cxnSpLocks noChangeShapeType="1"/>
                <a:stCxn id="48149" idx="0"/>
                <a:endCxn id="48136" idx="2"/>
              </p:cNvCxnSpPr>
              <p:nvPr/>
            </p:nvCxnSpPr>
            <p:spPr bwMode="auto">
              <a:xfrm flipV="1">
                <a:off x="4218" y="860"/>
                <a:ext cx="0" cy="245"/>
              </a:xfrm>
              <a:prstGeom prst="straightConnector1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99" name="AutoShape 43"/>
            <p:cNvCxnSpPr>
              <a:cxnSpLocks noChangeShapeType="1"/>
              <a:stCxn id="48136" idx="1"/>
              <a:endCxn id="19483" idx="3"/>
            </p:cNvCxnSpPr>
            <p:nvPr/>
          </p:nvCxnSpPr>
          <p:spPr bwMode="auto">
            <a:xfrm rot="10800000" flipV="1">
              <a:off x="2263" y="499"/>
              <a:ext cx="1059" cy="71"/>
            </a:xfrm>
            <a:prstGeom prst="curvedConnector3">
              <a:avLst>
                <a:gd name="adj1" fmla="val 49954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500" name="AutoShape 44"/>
            <p:cNvCxnSpPr>
              <a:cxnSpLocks noChangeShapeType="1"/>
              <a:stCxn id="48149" idx="1"/>
              <a:endCxn id="19483" idx="3"/>
            </p:cNvCxnSpPr>
            <p:nvPr/>
          </p:nvCxnSpPr>
          <p:spPr bwMode="auto">
            <a:xfrm rot="10800000">
              <a:off x="2263" y="570"/>
              <a:ext cx="1502" cy="1159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9511" name="Group 55"/>
          <p:cNvGrpSpPr>
            <a:grpSpLocks/>
          </p:cNvGrpSpPr>
          <p:nvPr/>
        </p:nvGrpSpPr>
        <p:grpSpPr bwMode="auto">
          <a:xfrm>
            <a:off x="776288" y="1979613"/>
            <a:ext cx="2943225" cy="2489200"/>
            <a:chOff x="489" y="1247"/>
            <a:chExt cx="1854" cy="1568"/>
          </a:xfrm>
        </p:grpSpPr>
        <p:sp>
          <p:nvSpPr>
            <p:cNvPr id="19485" name="Oval 29"/>
            <p:cNvSpPr>
              <a:spLocks noChangeArrowheads="1"/>
            </p:cNvSpPr>
            <p:nvPr/>
          </p:nvSpPr>
          <p:spPr bwMode="auto">
            <a:xfrm>
              <a:off x="489" y="2596"/>
              <a:ext cx="402" cy="219"/>
            </a:xfrm>
            <a:prstGeom prst="ellips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cxnSp>
          <p:nvCxnSpPr>
            <p:cNvPr id="19486" name="AutoShape 30"/>
            <p:cNvCxnSpPr>
              <a:cxnSpLocks noChangeShapeType="1"/>
              <a:stCxn id="19503" idx="2"/>
              <a:endCxn id="19485" idx="0"/>
            </p:cNvCxnSpPr>
            <p:nvPr/>
          </p:nvCxnSpPr>
          <p:spPr bwMode="auto">
            <a:xfrm rot="5400000">
              <a:off x="852" y="1945"/>
              <a:ext cx="471" cy="795"/>
            </a:xfrm>
            <a:prstGeom prst="curvedConnector3">
              <a:avLst>
                <a:gd name="adj1" fmla="val 51806"/>
              </a:avLst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19503" name="Picture 4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" t="3421" b="3815"/>
            <a:stretch>
              <a:fillRect/>
            </a:stretch>
          </p:blipFill>
          <p:spPr bwMode="auto">
            <a:xfrm>
              <a:off x="627" y="1247"/>
              <a:ext cx="1716" cy="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9512" name="Group 56"/>
          <p:cNvGrpSpPr>
            <a:grpSpLocks/>
          </p:cNvGrpSpPr>
          <p:nvPr/>
        </p:nvGrpSpPr>
        <p:grpSpPr bwMode="auto">
          <a:xfrm>
            <a:off x="1122363" y="96838"/>
            <a:ext cx="6996112" cy="2565400"/>
            <a:chOff x="707" y="61"/>
            <a:chExt cx="4407" cy="1616"/>
          </a:xfrm>
        </p:grpSpPr>
        <p:grpSp>
          <p:nvGrpSpPr>
            <p:cNvPr id="48135" name="Group 28"/>
            <p:cNvGrpSpPr>
              <a:grpSpLocks/>
            </p:cNvGrpSpPr>
            <p:nvPr/>
          </p:nvGrpSpPr>
          <p:grpSpPr bwMode="auto">
            <a:xfrm>
              <a:off x="707" y="61"/>
              <a:ext cx="1556" cy="1018"/>
              <a:chOff x="599" y="472"/>
              <a:chExt cx="1832" cy="1198"/>
            </a:xfrm>
          </p:grpSpPr>
          <p:grpSp>
            <p:nvGrpSpPr>
              <p:cNvPr id="48139" name="Group 26"/>
              <p:cNvGrpSpPr>
                <a:grpSpLocks/>
              </p:cNvGrpSpPr>
              <p:nvPr/>
            </p:nvGrpSpPr>
            <p:grpSpPr bwMode="auto">
              <a:xfrm>
                <a:off x="602" y="483"/>
                <a:ext cx="1814" cy="1177"/>
                <a:chOff x="2944" y="1147"/>
                <a:chExt cx="2401" cy="1405"/>
              </a:xfrm>
            </p:grpSpPr>
            <p:pic>
              <p:nvPicPr>
                <p:cNvPr id="48141" name="Picture 22" descr=" 02-05.jpg                                                      00000013DNA to Diversity               00000000: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982" b="32401"/>
                <a:stretch>
                  <a:fillRect/>
                </a:stretch>
              </p:blipFill>
              <p:spPr bwMode="auto">
                <a:xfrm>
                  <a:off x="2944" y="1147"/>
                  <a:ext cx="2401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142" name="Picture 23" descr=" 02-05.jpg                                                      00000013DNA to Diversity               00000000: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9504"/>
                <a:stretch>
                  <a:fillRect/>
                </a:stretch>
              </p:blipFill>
              <p:spPr bwMode="auto">
                <a:xfrm>
                  <a:off x="2944" y="1495"/>
                  <a:ext cx="2401" cy="10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9483" name="Rectangle 27"/>
              <p:cNvSpPr>
                <a:spLocks noChangeArrowheads="1"/>
              </p:cNvSpPr>
              <p:nvPr/>
            </p:nvSpPr>
            <p:spPr bwMode="auto">
              <a:xfrm>
                <a:off x="599" y="472"/>
                <a:ext cx="1832" cy="11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pic>
          <p:nvPicPr>
            <p:cNvPr id="48136" name="Picture 41" descr="fig0521.gif                                                    000AD6A6Macintosh HD                   B8AA18DE: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5" t="9224" r="1408" b="7751"/>
            <a:stretch>
              <a:fillRect/>
            </a:stretch>
          </p:blipFill>
          <p:spPr bwMode="auto">
            <a:xfrm>
              <a:off x="3322" y="138"/>
              <a:ext cx="1792" cy="7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504" name="AutoShape 48"/>
            <p:cNvCxnSpPr>
              <a:cxnSpLocks noChangeShapeType="1"/>
              <a:stCxn id="19483" idx="2"/>
              <a:endCxn id="19503" idx="0"/>
            </p:cNvCxnSpPr>
            <p:nvPr/>
          </p:nvCxnSpPr>
          <p:spPr bwMode="auto">
            <a:xfrm>
              <a:off x="1485" y="1079"/>
              <a:ext cx="0" cy="168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509" name="AutoShape 53"/>
            <p:cNvCxnSpPr>
              <a:cxnSpLocks noChangeShapeType="1"/>
              <a:stCxn id="48136" idx="1"/>
              <a:endCxn id="19503" idx="3"/>
            </p:cNvCxnSpPr>
            <p:nvPr/>
          </p:nvCxnSpPr>
          <p:spPr bwMode="auto">
            <a:xfrm rot="10800000" flipV="1">
              <a:off x="2343" y="499"/>
              <a:ext cx="979" cy="1178"/>
            </a:xfrm>
            <a:prstGeom prst="curvedConnector3">
              <a:avLst>
                <a:gd name="adj1" fmla="val 49949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1763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fig1208.gif                                                    00016364Macintosh HD                   B8AA18D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093788"/>
            <a:ext cx="3898900" cy="520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6"/>
          <a:stretch>
            <a:fillRect/>
          </a:stretch>
        </p:blipFill>
        <p:spPr bwMode="auto">
          <a:xfrm>
            <a:off x="5173663" y="1917700"/>
            <a:ext cx="3159125" cy="353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465138" y="333375"/>
            <a:ext cx="7118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cs typeface="+mn-cs"/>
              </a:rPr>
              <a:t>wing and leg imaginal disc formation: 2nd phase</a:t>
            </a:r>
          </a:p>
        </p:txBody>
      </p:sp>
    </p:spTree>
    <p:extLst>
      <p:ext uri="{BB962C8B-B14F-4D97-AF65-F5344CB8AC3E}">
        <p14:creationId xmlns:p14="http://schemas.microsoft.com/office/powerpoint/2010/main" val="150015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05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339"/>
            <a:ext cx="9144000" cy="1807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2256" y="384256"/>
            <a:ext cx="734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Egg development in </a:t>
            </a:r>
            <a:r>
              <a:rPr lang="en-US" i="1"/>
              <a:t>Drosophila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7025" y="2136205"/>
            <a:ext cx="827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/>
                <a:cs typeface="Arial"/>
              </a:rPr>
              <a:t>(somatic)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60605" y="2132297"/>
            <a:ext cx="827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/>
                <a:cs typeface="Arial"/>
              </a:rPr>
              <a:t>(somatic)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531" y="3394865"/>
            <a:ext cx="827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/>
                <a:cs typeface="Arial"/>
              </a:rPr>
              <a:t>(germline)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1478" y="3407217"/>
            <a:ext cx="827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/>
                <a:cs typeface="Arial"/>
              </a:rPr>
              <a:t>(germline)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09086" y="3637861"/>
            <a:ext cx="827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/>
                <a:cs typeface="Arial"/>
              </a:rPr>
              <a:t>(germline)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57188" y="3624888"/>
            <a:ext cx="827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/>
                <a:cs typeface="Arial"/>
              </a:rPr>
              <a:t>(germline)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1169" y="3638374"/>
            <a:ext cx="827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Arial"/>
                <a:cs typeface="Arial"/>
              </a:rPr>
              <a:t>(germline)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77530" y="4179831"/>
            <a:ext cx="1573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Calibri"/>
                <a:cs typeface="Calibri"/>
              </a:rPr>
              <a:t>plasma membrane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64427" y="4465719"/>
            <a:ext cx="1766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Calibri"/>
                <a:cs typeface="Calibri"/>
              </a:rPr>
              <a:t>vitelline membrane</a:t>
            </a:r>
          </a:p>
        </p:txBody>
      </p:sp>
      <p:cxnSp>
        <p:nvCxnSpPr>
          <p:cNvPr id="14" name="Straight Connector 13"/>
          <p:cNvCxnSpPr>
            <a:stCxn id="11" idx="0"/>
          </p:cNvCxnSpPr>
          <p:nvPr/>
        </p:nvCxnSpPr>
        <p:spPr bwMode="auto">
          <a:xfrm flipV="1">
            <a:off x="7464034" y="3513189"/>
            <a:ext cx="533504" cy="6666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8081499" y="3550321"/>
            <a:ext cx="327987" cy="9898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4686227" y="4494364"/>
            <a:ext cx="1573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Calibri"/>
                <a:cs typeface="Calibri"/>
              </a:rPr>
              <a:t>perivitelline space</a:t>
            </a:r>
          </a:p>
        </p:txBody>
      </p:sp>
      <p:cxnSp>
        <p:nvCxnSpPr>
          <p:cNvPr id="18" name="Straight Connector 17"/>
          <p:cNvCxnSpPr>
            <a:endCxn id="21" idx="5"/>
          </p:cNvCxnSpPr>
          <p:nvPr/>
        </p:nvCxnSpPr>
        <p:spPr bwMode="auto">
          <a:xfrm flipV="1">
            <a:off x="6027456" y="3551892"/>
            <a:ext cx="1690506" cy="10146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Oval 20"/>
          <p:cNvSpPr/>
          <p:nvPr/>
        </p:nvSpPr>
        <p:spPr bwMode="auto">
          <a:xfrm flipH="1">
            <a:off x="7699066" y="3434864"/>
            <a:ext cx="129033" cy="137107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9038" r="6900" b="10648"/>
          <a:stretch/>
        </p:blipFill>
        <p:spPr>
          <a:xfrm>
            <a:off x="6074252" y="5000757"/>
            <a:ext cx="1891797" cy="1428788"/>
          </a:xfrm>
          <a:prstGeom prst="rect">
            <a:avLst/>
          </a:prstGeom>
        </p:spPr>
      </p:pic>
      <p:cxnSp>
        <p:nvCxnSpPr>
          <p:cNvPr id="19" name="Straight Connector 18"/>
          <p:cNvCxnSpPr>
            <a:stCxn id="11" idx="2"/>
          </p:cNvCxnSpPr>
          <p:nvPr/>
        </p:nvCxnSpPr>
        <p:spPr bwMode="auto">
          <a:xfrm flipH="1">
            <a:off x="7369816" y="4487608"/>
            <a:ext cx="94218" cy="9672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749581" y="4749056"/>
            <a:ext cx="563690" cy="8073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6027456" y="4790237"/>
            <a:ext cx="1700478" cy="9898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Oval 27"/>
          <p:cNvSpPr/>
          <p:nvPr/>
        </p:nvSpPr>
        <p:spPr bwMode="auto">
          <a:xfrm flipH="1">
            <a:off x="7692722" y="5744877"/>
            <a:ext cx="129033" cy="137107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90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841375"/>
            <a:ext cx="7799387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 Box 7"/>
          <p:cNvSpPr txBox="1">
            <a:spLocks noChangeArrowheads="1"/>
          </p:cNvSpPr>
          <p:nvPr/>
        </p:nvSpPr>
        <p:spPr bwMode="auto">
          <a:xfrm>
            <a:off x="6426200" y="6551613"/>
            <a:ext cx="2557463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Ctr="1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600" b="1">
                <a:solidFill>
                  <a:srgbClr val="000000"/>
                </a:solidFill>
                <a:latin typeface="Arial" charset="0"/>
              </a:rPr>
              <a:t>Levine, Michael and Davidson, Eric H. (2005) </a:t>
            </a:r>
            <a:r>
              <a:rPr lang="en-GB" sz="600" b="1" i="1">
                <a:solidFill>
                  <a:srgbClr val="000000"/>
                </a:solidFill>
                <a:latin typeface="Arial" charset="0"/>
              </a:rPr>
              <a:t>PNAS</a:t>
            </a:r>
            <a:r>
              <a:rPr lang="en-GB" sz="600" b="1">
                <a:solidFill>
                  <a:srgbClr val="000000"/>
                </a:solidFill>
                <a:latin typeface="Arial" charset="0"/>
              </a:rPr>
              <a:t> 102, 4936-4942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38138" y="207963"/>
            <a:ext cx="6569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Here</a:t>
            </a:r>
            <a:r>
              <a:rPr lang="ja-JP" altLang="en-US">
                <a:latin typeface="Arial"/>
                <a:cs typeface="+mn-cs"/>
              </a:rPr>
              <a:t>’</a:t>
            </a:r>
            <a:r>
              <a:rPr lang="en-US">
                <a:cs typeface="+mn-cs"/>
              </a:rPr>
              <a:t>s a partial view of the Dorsal-Ventral network:</a:t>
            </a:r>
          </a:p>
        </p:txBody>
      </p:sp>
    </p:spTree>
    <p:extLst>
      <p:ext uri="{BB962C8B-B14F-4D97-AF65-F5344CB8AC3E}">
        <p14:creationId xmlns:p14="http://schemas.microsoft.com/office/powerpoint/2010/main" val="136538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Muscial Interlude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fr-FR" dirty="0" smtClean="0">
                <a:cs typeface="+mn-cs"/>
                <a:hlinkClick r:id="rId2"/>
              </a:rPr>
              <a:t>Regulatin' Genes</a:t>
            </a:r>
            <a:endParaRPr lang="fr-FR" dirty="0" smtClean="0">
              <a:cs typeface="+mn-cs"/>
            </a:endParaRPr>
          </a:p>
          <a:p>
            <a:pPr eaLnBrk="1" hangingPunct="1">
              <a:defRPr/>
            </a:pPr>
            <a:endParaRPr lang="fr-FR" dirty="0">
              <a:cs typeface="+mn-cs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160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(http://www.youtube.com/watch?v=9k_oKK4Teco&amp;feature=youtu.be)</a:t>
            </a:r>
            <a:endParaRPr lang="en-US" sz="1600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22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5892800" cy="601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544638" y="228600"/>
            <a:ext cx="5999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Methods: the Gal4 ectopic expression system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324600" y="6324600"/>
            <a:ext cx="2609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Brand and Perrimon, 1993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sz="3200"/>
              <a:t>Methods: P-element mediated transformation</a:t>
            </a:r>
            <a:endParaRPr lang="en-US" sz="360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t="888" r="2408" b="42194"/>
          <a:stretch>
            <a:fillRect/>
          </a:stretch>
        </p:blipFill>
        <p:spPr bwMode="auto">
          <a:xfrm>
            <a:off x="1524000" y="1752600"/>
            <a:ext cx="2819400" cy="488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t="48517" r="2408" b="888"/>
          <a:stretch>
            <a:fillRect/>
          </a:stretch>
        </p:blipFill>
        <p:spPr bwMode="auto">
          <a:xfrm>
            <a:off x="4876800" y="1676400"/>
            <a:ext cx="2819400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88925" y="4572000"/>
            <a:ext cx="20732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b="1">
                <a:latin typeface="Arial" charset="0"/>
              </a:rPr>
              <a:t>some gametes have integrated transposon</a:t>
            </a:r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2209800" y="5029200"/>
            <a:ext cx="1219200" cy="2286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685800" y="414338"/>
            <a:ext cx="7772400" cy="319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Key concepts in terminal patterning:</a:t>
            </a:r>
          </a:p>
          <a:p>
            <a:pPr>
              <a:spcBef>
                <a:spcPct val="50000"/>
              </a:spcBef>
            </a:pPr>
            <a:r>
              <a:rPr lang="en-US" sz="2400"/>
              <a:t>Once again, we see </a:t>
            </a:r>
            <a:r>
              <a:rPr lang="en-US" sz="2400" i="1">
                <a:solidFill>
                  <a:srgbClr val="0000FF"/>
                </a:solidFill>
              </a:rPr>
              <a:t>local activation of a global receptor. </a:t>
            </a:r>
          </a:p>
          <a:p>
            <a:pPr>
              <a:spcBef>
                <a:spcPct val="50000"/>
              </a:spcBef>
            </a:pPr>
            <a:r>
              <a:rPr lang="en-US" sz="2400"/>
              <a:t>The end result is a </a:t>
            </a:r>
            <a:r>
              <a:rPr lang="en-US" sz="2400" i="1">
                <a:solidFill>
                  <a:srgbClr val="0000FF"/>
                </a:solidFill>
              </a:rPr>
              <a:t>gradient of signaling</a:t>
            </a:r>
            <a:r>
              <a:rPr lang="en-US" sz="2400"/>
              <a:t> leading away from the poles—target genes respond to higher or lower levels of MAPK signaling via </a:t>
            </a:r>
            <a:r>
              <a:rPr lang="en-US" sz="2400" i="1">
                <a:solidFill>
                  <a:srgbClr val="0000FF"/>
                </a:solidFill>
              </a:rPr>
              <a:t>relief of repression </a:t>
            </a:r>
            <a:r>
              <a:rPr lang="en-US" sz="2400"/>
              <a:t>from a global repressor.</a:t>
            </a:r>
          </a:p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636588" y="3784600"/>
            <a:ext cx="760095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Key concepts in dorsal/ventral patterning: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•takes place by </a:t>
            </a:r>
            <a:r>
              <a:rPr lang="en-US" sz="2400" i="1">
                <a:solidFill>
                  <a:schemeClr val="bg2"/>
                </a:solidFill>
              </a:rPr>
              <a:t>localized activation</a:t>
            </a:r>
            <a:r>
              <a:rPr lang="en-US" sz="2400">
                <a:solidFill>
                  <a:schemeClr val="bg2"/>
                </a:solidFill>
              </a:rPr>
              <a:t> of a globally expressed receptor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•ultimately depends on a </a:t>
            </a:r>
            <a:r>
              <a:rPr lang="en-US" sz="2400" i="1">
                <a:solidFill>
                  <a:schemeClr val="bg2"/>
                </a:solidFill>
              </a:rPr>
              <a:t>morphogen gradient</a:t>
            </a:r>
            <a:r>
              <a:rPr lang="en-US" sz="2400">
                <a:solidFill>
                  <a:schemeClr val="bg2"/>
                </a:solidFill>
              </a:rPr>
              <a:t> of a nuclear-localized transcription factor (Dorsal)</a:t>
            </a:r>
          </a:p>
        </p:txBody>
      </p:sp>
    </p:spTree>
    <p:extLst>
      <p:ext uri="{BB962C8B-B14F-4D97-AF65-F5344CB8AC3E}">
        <p14:creationId xmlns:p14="http://schemas.microsoft.com/office/powerpoint/2010/main" val="986634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sz="3200"/>
              <a:t>The main body axes and patterning by maternal effect genes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1219200"/>
            <a:ext cx="5240337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178050" y="3048000"/>
            <a:ext cx="6429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Arial" charset="0"/>
              </a:rPr>
              <a:t>Termini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2819400" y="3165475"/>
            <a:ext cx="2971800" cy="304800"/>
          </a:xfrm>
          <a:prstGeom prst="line">
            <a:avLst/>
          </a:prstGeom>
          <a:noFill/>
          <a:ln w="1905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2438400" y="3276600"/>
            <a:ext cx="914400" cy="304800"/>
          </a:xfrm>
          <a:prstGeom prst="line">
            <a:avLst/>
          </a:prstGeom>
          <a:noFill/>
          <a:ln w="1905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Oval 1"/>
          <p:cNvSpPr/>
          <p:nvPr/>
        </p:nvSpPr>
        <p:spPr bwMode="auto">
          <a:xfrm>
            <a:off x="2084103" y="2982872"/>
            <a:ext cx="846666" cy="4168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008555" y="5108656"/>
            <a:ext cx="846666" cy="4168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42595" y="5287108"/>
            <a:ext cx="846666" cy="4168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1419795" y="3067538"/>
            <a:ext cx="586154" cy="24748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1337733" y="5212861"/>
            <a:ext cx="586154" cy="24748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 flipH="1">
            <a:off x="6986953" y="5397825"/>
            <a:ext cx="586154" cy="24748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5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2256" y="247487"/>
            <a:ext cx="7470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Terminal group genes: </a:t>
            </a:r>
            <a:r>
              <a:rPr lang="en-US" b="1" i="1">
                <a:latin typeface="Calibri"/>
                <a:cs typeface="Calibri"/>
              </a:rPr>
              <a:t>fs(1)ph, fs(1)N, torso-like, trunk, torso, tll, hkb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897" y="1198359"/>
            <a:ext cx="7724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>
                <a:latin typeface="Calibri"/>
                <a:cs typeface="Calibri"/>
              </a:rPr>
              <a:t>mutations in these genes give similar terminal phenotypes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Calibri"/>
                <a:cs typeface="Calibri"/>
              </a:rPr>
              <a:t>Torso (Tor) is a receptor tyrosine kinase </a:t>
            </a:r>
            <a:r>
              <a:rPr lang="en-US" sz="2000" i="1">
                <a:latin typeface="Calibri"/>
                <a:cs typeface="Calibri"/>
              </a:rPr>
              <a:t>(RTK</a:t>
            </a:r>
            <a:r>
              <a:rPr lang="en-US" sz="1400" i="1">
                <a:latin typeface="Calibri"/>
                <a:cs typeface="Calibri"/>
                <a:sym typeface="Wingdings"/>
              </a:rPr>
              <a:t></a:t>
            </a:r>
            <a:r>
              <a:rPr lang="en-US" sz="2000" i="1">
                <a:latin typeface="Calibri"/>
                <a:cs typeface="Calibri"/>
              </a:rPr>
              <a:t>Ras</a:t>
            </a:r>
            <a:r>
              <a:rPr lang="en-US" sz="1400" i="1">
                <a:latin typeface="Calibri"/>
                <a:cs typeface="Calibri"/>
                <a:sym typeface="Wingdings"/>
              </a:rPr>
              <a:t></a:t>
            </a:r>
            <a:r>
              <a:rPr lang="en-US" sz="2000" i="1">
                <a:latin typeface="Calibri"/>
                <a:cs typeface="Calibri"/>
              </a:rPr>
              <a:t>Raf</a:t>
            </a:r>
            <a:r>
              <a:rPr lang="en-US" sz="1400" i="1">
                <a:latin typeface="Calibri"/>
                <a:cs typeface="Calibri"/>
                <a:sym typeface="Wingdings"/>
              </a:rPr>
              <a:t></a:t>
            </a:r>
            <a:r>
              <a:rPr lang="en-US" sz="2000" i="1">
                <a:latin typeface="Calibri"/>
                <a:cs typeface="Calibri"/>
              </a:rPr>
              <a:t>MEK</a:t>
            </a:r>
            <a:r>
              <a:rPr lang="en-US" sz="1400" i="1">
                <a:latin typeface="Calibri"/>
                <a:cs typeface="Calibri"/>
                <a:sym typeface="Wingdings"/>
              </a:rPr>
              <a:t></a:t>
            </a:r>
            <a:r>
              <a:rPr lang="en-US" sz="2000" i="1">
                <a:latin typeface="Calibri"/>
                <a:cs typeface="Calibri"/>
                <a:sym typeface="Wingdings"/>
              </a:rPr>
              <a:t>M</a:t>
            </a:r>
            <a:r>
              <a:rPr lang="en-US" sz="2000" i="1">
                <a:latin typeface="Calibri"/>
                <a:cs typeface="Calibri"/>
              </a:rPr>
              <a:t>APK)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Calibri"/>
                <a:cs typeface="Calibri"/>
              </a:rPr>
              <a:t>Torso and Trunk are evenly distributed around the embryo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>
                <a:latin typeface="Calibri"/>
                <a:cs typeface="Calibri"/>
              </a:rPr>
              <a:t>activating (gain-of-function) mutations in Torso or Trunk convert the entire embryo into anterior and posterior termini</a:t>
            </a:r>
          </a:p>
          <a:p>
            <a:pPr marL="342900" indent="-342900">
              <a:buFont typeface="Arial"/>
              <a:buChar char="•"/>
            </a:pPr>
            <a:endParaRPr lang="en-US" sz="200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48974"/>
          <a:stretch/>
        </p:blipFill>
        <p:spPr>
          <a:xfrm>
            <a:off x="217259" y="3408810"/>
            <a:ext cx="3079393" cy="2784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49761"/>
          <a:stretch/>
        </p:blipFill>
        <p:spPr>
          <a:xfrm>
            <a:off x="4636865" y="3393178"/>
            <a:ext cx="3079393" cy="2741897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253525" y="5199184"/>
            <a:ext cx="121920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latin typeface="Calibri"/>
                <a:cs typeface="Calibri"/>
              </a:rPr>
              <a:t>fs(1)ph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sz="1800" i="1">
                <a:latin typeface="Calibri"/>
                <a:cs typeface="Calibri"/>
              </a:rPr>
              <a:t>fs(1)N</a:t>
            </a:r>
          </a:p>
        </p:txBody>
      </p:sp>
      <p:sp>
        <p:nvSpPr>
          <p:cNvPr id="9" name="Rectangle 8"/>
          <p:cNvSpPr/>
          <p:nvPr/>
        </p:nvSpPr>
        <p:spPr>
          <a:xfrm>
            <a:off x="3253525" y="3948928"/>
            <a:ext cx="11512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Torso-like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84525" y="3955441"/>
            <a:ext cx="7113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Torso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58094" y="5451603"/>
            <a:ext cx="74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latin typeface="Calibri"/>
                <a:cs typeface="Calibri"/>
              </a:rPr>
              <a:t>Trunk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6308325" y="6180341"/>
            <a:ext cx="2409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/>
              <a:t>Furriols and Casanova EMBO J. 22:1947 (2003)</a:t>
            </a:r>
          </a:p>
        </p:txBody>
      </p:sp>
    </p:spTree>
    <p:extLst>
      <p:ext uri="{BB962C8B-B14F-4D97-AF65-F5344CB8AC3E}">
        <p14:creationId xmlns:p14="http://schemas.microsoft.com/office/powerpoint/2010/main" val="3758212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2256" y="247487"/>
            <a:ext cx="7470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Terminal group genes: </a:t>
            </a:r>
            <a:r>
              <a:rPr lang="en-US" b="1" i="1">
                <a:latin typeface="Calibri"/>
                <a:cs typeface="Calibri"/>
              </a:rPr>
              <a:t>fs(1)ph, fs(1)N, torso-like, trunk, torso, tll, hkb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897" y="1198359"/>
            <a:ext cx="77242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>
                <a:latin typeface="Calibri"/>
                <a:cs typeface="Calibri"/>
              </a:rPr>
              <a:t>loss-of-function mutations in </a:t>
            </a:r>
            <a:r>
              <a:rPr lang="en-US" sz="2000" i="1">
                <a:latin typeface="Calibri"/>
                <a:cs typeface="Calibri"/>
              </a:rPr>
              <a:t>torso-like (tsl), torso (tor)</a:t>
            </a:r>
            <a:r>
              <a:rPr lang="en-US" sz="2000">
                <a:latin typeface="Calibri"/>
                <a:cs typeface="Calibri"/>
              </a:rPr>
              <a:t> and </a:t>
            </a:r>
            <a:r>
              <a:rPr lang="en-US" sz="2000" i="1">
                <a:latin typeface="Calibri"/>
                <a:cs typeface="Calibri"/>
              </a:rPr>
              <a:t>trunk</a:t>
            </a:r>
            <a:r>
              <a:rPr lang="en-US" sz="2000">
                <a:latin typeface="Calibri"/>
                <a:cs typeface="Calibri"/>
              </a:rPr>
              <a:t> (</a:t>
            </a:r>
            <a:r>
              <a:rPr lang="en-US" sz="2000" i="1">
                <a:latin typeface="Calibri"/>
                <a:cs typeface="Calibri"/>
              </a:rPr>
              <a:t>trk) </a:t>
            </a:r>
            <a:r>
              <a:rPr lang="en-US" sz="2000">
                <a:latin typeface="Calibri"/>
                <a:cs typeface="Calibri"/>
              </a:rPr>
              <a:t>have similar phenotypes</a:t>
            </a:r>
            <a:endParaRPr lang="en-US" sz="2000" i="1">
              <a:latin typeface="Calibri"/>
              <a:cs typeface="Calibri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>
                <a:latin typeface="Calibri"/>
                <a:cs typeface="Calibri"/>
              </a:rPr>
              <a:t>ectopic expression of Tsl leads to ectopic activation of Tor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000">
              <a:latin typeface="Calibri"/>
              <a:cs typeface="Calibri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000" i="1">
              <a:latin typeface="Calibri"/>
              <a:cs typeface="Calibri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000" i="1">
              <a:latin typeface="Calibri"/>
              <a:cs typeface="Calibri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000" i="1">
              <a:latin typeface="Calibri"/>
              <a:cs typeface="Calibri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000" i="1">
              <a:latin typeface="Calibri"/>
              <a:cs typeface="Calibri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>
                <a:latin typeface="Calibri"/>
                <a:cs typeface="Calibri"/>
              </a:rPr>
              <a:t>Trk looks like a ligand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>
                <a:latin typeface="Calibri"/>
                <a:cs typeface="Calibri"/>
              </a:rPr>
              <a:t>Trk is uniformly distributed in the oocyte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>
                <a:latin typeface="Calibri"/>
                <a:cs typeface="Calibri"/>
              </a:rPr>
              <a:t>Trk has a putative cleavage site which creates a null mutation when mutated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000">
              <a:latin typeface="Calibri"/>
              <a:cs typeface="Calibri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>
                <a:latin typeface="Calibri"/>
                <a:cs typeface="Calibri"/>
              </a:rPr>
              <a:t>Trk C-terminal can activate Torso even in absence of </a:t>
            </a:r>
            <a:r>
              <a:rPr lang="en-US" sz="2000" i="1">
                <a:latin typeface="Calibri"/>
                <a:cs typeface="Calibri"/>
              </a:rPr>
              <a:t>tsl</a:t>
            </a:r>
            <a:r>
              <a:rPr lang="en-US" sz="2000">
                <a:latin typeface="Calibri"/>
                <a:cs typeface="Calibri"/>
              </a:rPr>
              <a:t>, </a:t>
            </a:r>
            <a:r>
              <a:rPr lang="en-US" sz="2000" i="1">
                <a:latin typeface="Calibri"/>
                <a:cs typeface="Calibri"/>
              </a:rPr>
              <a:t>fs(1)ph</a:t>
            </a:r>
            <a:r>
              <a:rPr lang="en-US" sz="2000">
                <a:latin typeface="Calibri"/>
                <a:cs typeface="Calibri"/>
              </a:rPr>
              <a:t> and </a:t>
            </a:r>
            <a:r>
              <a:rPr lang="en-US" sz="2000" i="1">
                <a:latin typeface="Calibri"/>
                <a:cs typeface="Calibri"/>
              </a:rPr>
              <a:t>fs(1)N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>
                <a:latin typeface="Calibri"/>
                <a:cs typeface="Calibri"/>
              </a:rPr>
              <a:t>on the other hand, ectopic </a:t>
            </a:r>
            <a:r>
              <a:rPr lang="en-US" sz="2000" i="1">
                <a:latin typeface="Calibri"/>
                <a:cs typeface="Calibri"/>
              </a:rPr>
              <a:t>tsl</a:t>
            </a:r>
            <a:r>
              <a:rPr lang="en-US" sz="2000">
                <a:latin typeface="Calibri"/>
                <a:cs typeface="Calibri"/>
              </a:rPr>
              <a:t> expression still requires </a:t>
            </a:r>
            <a:r>
              <a:rPr lang="en-US" sz="2000" i="1">
                <a:latin typeface="Calibri"/>
                <a:cs typeface="Calibri"/>
              </a:rPr>
              <a:t>trk, fs(1)ph</a:t>
            </a:r>
            <a:r>
              <a:rPr lang="en-US" sz="2000">
                <a:latin typeface="Calibri"/>
                <a:cs typeface="Calibri"/>
              </a:rPr>
              <a:t> and </a:t>
            </a:r>
            <a:r>
              <a:rPr lang="en-US" sz="2000" i="1">
                <a:latin typeface="Calibri"/>
                <a:cs typeface="Calibri"/>
              </a:rPr>
              <a:t>fs(1)N</a:t>
            </a:r>
            <a:r>
              <a:rPr lang="en-US" sz="2000">
                <a:latin typeface="Calibri"/>
                <a:cs typeface="Calibri"/>
              </a:rPr>
              <a:t> to induce gain-of-function phenotypes</a:t>
            </a:r>
          </a:p>
          <a:p>
            <a:pPr marL="342900" indent="-342900">
              <a:buFont typeface="Arial"/>
              <a:buChar char="•"/>
            </a:pPr>
            <a:endParaRPr lang="en-US" sz="200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7255"/>
          <a:stretch/>
        </p:blipFill>
        <p:spPr>
          <a:xfrm>
            <a:off x="660130" y="2344853"/>
            <a:ext cx="2343444" cy="944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5537"/>
          <a:stretch/>
        </p:blipFill>
        <p:spPr>
          <a:xfrm>
            <a:off x="6129735" y="2309168"/>
            <a:ext cx="2343444" cy="10160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9761" b="23914"/>
          <a:stretch/>
        </p:blipFill>
        <p:spPr>
          <a:xfrm>
            <a:off x="3394933" y="2270507"/>
            <a:ext cx="2343444" cy="10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6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sz="2800"/>
              <a:t>The termini are determined by localized activation of the Torso receptor tyrosine kinase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3841750" y="2535238"/>
            <a:ext cx="3581400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2400" i="1"/>
              <a:t>Torso-like (tsl)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2400" i="1"/>
              <a:t>Trunk (ligand)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2400" i="1"/>
              <a:t>Torso (RTK)</a:t>
            </a:r>
          </a:p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en-US" sz="2400" i="1"/>
              <a:t>Ras/Raf/MAP Kinase/etc.</a:t>
            </a:r>
          </a:p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en-US" sz="2400" i="1"/>
              <a:t>capicua (cic) + gro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5022850" y="1447800"/>
            <a:ext cx="12192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/>
              <a:t>fs(1)ph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sz="2400" i="1"/>
              <a:t>fs(1)N</a:t>
            </a:r>
          </a:p>
        </p:txBody>
      </p:sp>
      <p:sp>
        <p:nvSpPr>
          <p:cNvPr id="78854" name="AutoShape 6"/>
          <p:cNvSpPr>
            <a:spLocks noChangeArrowheads="1"/>
          </p:cNvSpPr>
          <p:nvPr/>
        </p:nvSpPr>
        <p:spPr bwMode="auto">
          <a:xfrm>
            <a:off x="5556250" y="3028950"/>
            <a:ext cx="152400" cy="2286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5" name="AutoShape 7"/>
          <p:cNvSpPr>
            <a:spLocks noChangeArrowheads="1"/>
          </p:cNvSpPr>
          <p:nvPr/>
        </p:nvSpPr>
        <p:spPr bwMode="auto">
          <a:xfrm>
            <a:off x="5556250" y="3638550"/>
            <a:ext cx="152400" cy="2286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6" name="AutoShape 8"/>
          <p:cNvSpPr>
            <a:spLocks noChangeArrowheads="1"/>
          </p:cNvSpPr>
          <p:nvPr/>
        </p:nvSpPr>
        <p:spPr bwMode="auto">
          <a:xfrm>
            <a:off x="5556250" y="4324350"/>
            <a:ext cx="152400" cy="2286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7" name="AutoShape 9"/>
          <p:cNvSpPr>
            <a:spLocks noChangeArrowheads="1"/>
          </p:cNvSpPr>
          <p:nvPr/>
        </p:nvSpPr>
        <p:spPr bwMode="auto">
          <a:xfrm>
            <a:off x="5556250" y="2312988"/>
            <a:ext cx="152400" cy="2286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8" name="AutoShape 10"/>
          <p:cNvSpPr>
            <a:spLocks/>
          </p:cNvSpPr>
          <p:nvPr/>
        </p:nvSpPr>
        <p:spPr bwMode="auto">
          <a:xfrm>
            <a:off x="6103938" y="1216025"/>
            <a:ext cx="166687" cy="1284288"/>
          </a:xfrm>
          <a:prstGeom prst="leftBrace">
            <a:avLst>
              <a:gd name="adj1" fmla="val 6420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6161088" y="1524000"/>
            <a:ext cx="31797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/>
              <a:t>vitelline membrane x-linking</a:t>
            </a:r>
          </a:p>
          <a:p>
            <a:r>
              <a:rPr lang="en-US" sz="1800" i="1"/>
              <a:t>tsl</a:t>
            </a:r>
            <a:r>
              <a:rPr lang="en-US" sz="1800"/>
              <a:t> accumulation/stablility</a:t>
            </a:r>
          </a:p>
        </p:txBody>
      </p:sp>
      <p:sp>
        <p:nvSpPr>
          <p:cNvPr id="78860" name="Rectangle 12"/>
          <p:cNvSpPr>
            <a:spLocks noChangeArrowheads="1"/>
          </p:cNvSpPr>
          <p:nvPr/>
        </p:nvSpPr>
        <p:spPr bwMode="auto">
          <a:xfrm>
            <a:off x="5313363" y="5835650"/>
            <a:ext cx="62388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en-US" sz="2400" i="1"/>
              <a:t>hkb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sz="2400" i="1"/>
              <a:t>tll</a:t>
            </a:r>
          </a:p>
        </p:txBody>
      </p:sp>
      <p:grpSp>
        <p:nvGrpSpPr>
          <p:cNvPr id="78861" name="Group 13"/>
          <p:cNvGrpSpPr>
            <a:grpSpLocks/>
          </p:cNvGrpSpPr>
          <p:nvPr/>
        </p:nvGrpSpPr>
        <p:grpSpPr bwMode="auto">
          <a:xfrm>
            <a:off x="5491163" y="5010150"/>
            <a:ext cx="292100" cy="228600"/>
            <a:chOff x="3459" y="3156"/>
            <a:chExt cx="184" cy="144"/>
          </a:xfrm>
        </p:grpSpPr>
        <p:sp>
          <p:nvSpPr>
            <p:cNvPr id="78862" name="AutoShape 14"/>
            <p:cNvSpPr>
              <a:spLocks noChangeArrowheads="1"/>
            </p:cNvSpPr>
            <p:nvPr/>
          </p:nvSpPr>
          <p:spPr bwMode="auto">
            <a:xfrm>
              <a:off x="3500" y="3156"/>
              <a:ext cx="96" cy="144"/>
            </a:xfrm>
            <a:prstGeom prst="downArrow">
              <a:avLst>
                <a:gd name="adj1" fmla="val 50000"/>
                <a:gd name="adj2" fmla="val 375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3" name="Line 15"/>
            <p:cNvSpPr>
              <a:spLocks noChangeShapeType="1"/>
            </p:cNvSpPr>
            <p:nvPr/>
          </p:nvSpPr>
          <p:spPr bwMode="auto">
            <a:xfrm>
              <a:off x="3459" y="3279"/>
              <a:ext cx="1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8864" name="Group 16"/>
          <p:cNvGrpSpPr>
            <a:grpSpLocks/>
          </p:cNvGrpSpPr>
          <p:nvPr/>
        </p:nvGrpSpPr>
        <p:grpSpPr bwMode="auto">
          <a:xfrm>
            <a:off x="5497513" y="5683250"/>
            <a:ext cx="292100" cy="228600"/>
            <a:chOff x="3459" y="3156"/>
            <a:chExt cx="184" cy="144"/>
          </a:xfrm>
        </p:grpSpPr>
        <p:sp>
          <p:nvSpPr>
            <p:cNvPr id="78865" name="AutoShape 17"/>
            <p:cNvSpPr>
              <a:spLocks noChangeArrowheads="1"/>
            </p:cNvSpPr>
            <p:nvPr/>
          </p:nvSpPr>
          <p:spPr bwMode="auto">
            <a:xfrm>
              <a:off x="3500" y="3156"/>
              <a:ext cx="96" cy="144"/>
            </a:xfrm>
            <a:prstGeom prst="downArrow">
              <a:avLst>
                <a:gd name="adj1" fmla="val 50000"/>
                <a:gd name="adj2" fmla="val 375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6" name="Line 18"/>
            <p:cNvSpPr>
              <a:spLocks noChangeShapeType="1"/>
            </p:cNvSpPr>
            <p:nvPr/>
          </p:nvSpPr>
          <p:spPr bwMode="auto">
            <a:xfrm>
              <a:off x="3459" y="3279"/>
              <a:ext cx="1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867" name="AutoShape 19"/>
          <p:cNvSpPr>
            <a:spLocks/>
          </p:cNvSpPr>
          <p:nvPr/>
        </p:nvSpPr>
        <p:spPr bwMode="auto">
          <a:xfrm>
            <a:off x="4483100" y="1465263"/>
            <a:ext cx="254000" cy="1684337"/>
          </a:xfrm>
          <a:prstGeom prst="leftBrace">
            <a:avLst>
              <a:gd name="adj1" fmla="val 55260"/>
              <a:gd name="adj2" fmla="val 5155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68" name="Text Box 20"/>
          <p:cNvSpPr txBox="1">
            <a:spLocks noChangeArrowheads="1"/>
          </p:cNvSpPr>
          <p:nvPr/>
        </p:nvSpPr>
        <p:spPr bwMode="auto">
          <a:xfrm>
            <a:off x="3794125" y="2209800"/>
            <a:ext cx="614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soma</a:t>
            </a:r>
          </a:p>
        </p:txBody>
      </p:sp>
      <p:sp>
        <p:nvSpPr>
          <p:cNvPr id="78869" name="Text Box 21"/>
          <p:cNvSpPr txBox="1">
            <a:spLocks noChangeArrowheads="1"/>
          </p:cNvSpPr>
          <p:nvPr/>
        </p:nvSpPr>
        <p:spPr bwMode="auto">
          <a:xfrm>
            <a:off x="3090863" y="4827588"/>
            <a:ext cx="909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germline</a:t>
            </a:r>
          </a:p>
        </p:txBody>
      </p:sp>
      <p:sp>
        <p:nvSpPr>
          <p:cNvPr id="78870" name="AutoShape 22"/>
          <p:cNvSpPr>
            <a:spLocks/>
          </p:cNvSpPr>
          <p:nvPr/>
        </p:nvSpPr>
        <p:spPr bwMode="auto">
          <a:xfrm>
            <a:off x="3919538" y="3276600"/>
            <a:ext cx="254000" cy="3325813"/>
          </a:xfrm>
          <a:prstGeom prst="leftBrace">
            <a:avLst>
              <a:gd name="adj1" fmla="val 109115"/>
              <a:gd name="adj2" fmla="val 5155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8871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6"/>
          <a:stretch>
            <a:fillRect/>
          </a:stretch>
        </p:blipFill>
        <p:spPr bwMode="auto">
          <a:xfrm>
            <a:off x="465138" y="1296988"/>
            <a:ext cx="25273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8872" name="Text Box 24"/>
          <p:cNvSpPr txBox="1">
            <a:spLocks noChangeArrowheads="1"/>
          </p:cNvSpPr>
          <p:nvPr/>
        </p:nvSpPr>
        <p:spPr bwMode="auto">
          <a:xfrm>
            <a:off x="457200" y="6464300"/>
            <a:ext cx="24098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/>
              <a:t>Furriols and Casanova EMBO J. 22:1947 (2003)</a:t>
            </a:r>
          </a:p>
        </p:txBody>
      </p:sp>
    </p:spTree>
    <p:extLst>
      <p:ext uri="{BB962C8B-B14F-4D97-AF65-F5344CB8AC3E}">
        <p14:creationId xmlns:p14="http://schemas.microsoft.com/office/powerpoint/2010/main" val="159231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MSH-Office:Applications:Microsoft Office X:Templates:Presentations:Designs:Blank Presentation</Template>
  <TotalTime>1208</TotalTime>
  <Words>2863</Words>
  <Application>Microsoft Macintosh PowerPoint</Application>
  <PresentationFormat>On-screen Show (4:3)</PresentationFormat>
  <Paragraphs>303</Paragraphs>
  <Slides>101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2" baseType="lpstr">
      <vt:lpstr>Blank Presentation</vt:lpstr>
      <vt:lpstr>PowerPoint Presentation</vt:lpstr>
      <vt:lpstr>PowerPoint Presentation</vt:lpstr>
      <vt:lpstr>Why Flies?</vt:lpstr>
      <vt:lpstr>PowerPoint Presentation</vt:lpstr>
      <vt:lpstr>Cleavage vs. Syncytial Development </vt:lpstr>
      <vt:lpstr>stages of embryogenesis</vt:lpstr>
      <vt:lpstr>Main body axes and patterning by maternal effect genes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Segmentation I : The power of genetics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gene classes in segmentation</vt:lpstr>
      <vt:lpstr>Segmentation II: molecular bio</vt:lpstr>
      <vt:lpstr>Gap Genes:</vt:lpstr>
      <vt:lpstr>Gap Genes continued:</vt:lpstr>
      <vt:lpstr>Gap Genes continued:</vt:lpstr>
      <vt:lpstr>PowerPoint Presentation</vt:lpstr>
      <vt:lpstr>Pair-rule Genes</vt:lpstr>
      <vt:lpstr>PowerPoint Presentation</vt:lpstr>
      <vt:lpstr>More pair-rule genes</vt:lpstr>
      <vt:lpstr>More pair-rule genes</vt:lpstr>
      <vt:lpstr>PowerPoint Presentation</vt:lpstr>
      <vt:lpstr>Segment polarity genes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developing vertebrate limb</vt:lpstr>
      <vt:lpstr>PowerPoint Presentation</vt:lpstr>
      <vt:lpstr>PowerPoint Presentation</vt:lpstr>
      <vt:lpstr>PowerPoint Presentation</vt:lpstr>
      <vt:lpstr>Some of the famous ones…</vt:lpstr>
      <vt:lpstr>PowerPoint Presentation</vt:lpstr>
      <vt:lpstr>PowerPoint Presentation</vt:lpstr>
      <vt:lpstr>PowerPoint Presentation</vt:lpstr>
      <vt:lpstr>Some of the famous ones…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Dorsal-Ventral Patterning depends on a gradient of the morphogen Dorsal, which acts as both an activator and repressor of transcription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Strategies for Patterning</vt:lpstr>
      <vt:lpstr>Some major players in human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this mean for organogenesis?</vt:lpstr>
      <vt:lpstr>PowerPoint Presentation</vt:lpstr>
      <vt:lpstr>Imaginal Discs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Muscial Interlude</vt:lpstr>
      <vt:lpstr>PowerPoint Presentation</vt:lpstr>
      <vt:lpstr>PowerPoint Presentation</vt:lpstr>
      <vt:lpstr>Methods: P-element mediated transformation</vt:lpstr>
      <vt:lpstr>PowerPoint Presentation</vt:lpstr>
      <vt:lpstr>The main body axes and patterning by maternal effect genes</vt:lpstr>
      <vt:lpstr>PowerPoint Presentation</vt:lpstr>
      <vt:lpstr>PowerPoint Presentation</vt:lpstr>
      <vt:lpstr>The termini are determined by localized activation of the Torso receptor tyrosine kinase</vt:lpstr>
      <vt:lpstr>The termini are determined by localized activation of the Torso receptor tyrosine kinase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S. Halfon</dc:creator>
  <cp:lastModifiedBy>Marc S. Halfon</cp:lastModifiedBy>
  <cp:revision>87</cp:revision>
  <dcterms:created xsi:type="dcterms:W3CDTF">2005-09-09T19:51:35Z</dcterms:created>
  <dcterms:modified xsi:type="dcterms:W3CDTF">2016-09-15T03:13:29Z</dcterms:modified>
</cp:coreProperties>
</file>